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347" r:id="rId2"/>
    <p:sldId id="416" r:id="rId3"/>
    <p:sldId id="412" r:id="rId4"/>
    <p:sldId id="440" r:id="rId5"/>
    <p:sldId id="439" r:id="rId6"/>
    <p:sldId id="396" r:id="rId7"/>
    <p:sldId id="397" r:id="rId8"/>
    <p:sldId id="398" r:id="rId9"/>
    <p:sldId id="417" r:id="rId10"/>
    <p:sldId id="418" r:id="rId11"/>
    <p:sldId id="419" r:id="rId12"/>
    <p:sldId id="420" r:id="rId13"/>
    <p:sldId id="421" r:id="rId14"/>
    <p:sldId id="422" r:id="rId15"/>
    <p:sldId id="423" r:id="rId16"/>
    <p:sldId id="436" r:id="rId17"/>
    <p:sldId id="437" r:id="rId18"/>
    <p:sldId id="435" r:id="rId19"/>
    <p:sldId id="424" r:id="rId20"/>
    <p:sldId id="438" r:id="rId21"/>
    <p:sldId id="443" r:id="rId22"/>
    <p:sldId id="442" r:id="rId23"/>
    <p:sldId id="428" r:id="rId24"/>
    <p:sldId id="444" r:id="rId25"/>
    <p:sldId id="429" r:id="rId26"/>
    <p:sldId id="430" r:id="rId27"/>
    <p:sldId id="433" r:id="rId28"/>
  </p:sldIdLst>
  <p:sldSz cx="9144000" cy="6858000" type="screen4x3"/>
  <p:notesSz cx="6858000" cy="9777413"/>
  <p:defaultTextStyle>
    <a:defPPr>
      <a:defRPr lang="de-DE"/>
    </a:defPPr>
    <a:lvl1pPr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993366"/>
    <a:srgbClr val="CC99FF"/>
    <a:srgbClr val="CCCCFF"/>
    <a:srgbClr val="336600"/>
    <a:srgbClr val="99CCFF"/>
    <a:srgbClr val="CC66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39" autoAdjust="0"/>
    <p:restoredTop sz="84784" autoAdjust="0"/>
  </p:normalViewPr>
  <p:slideViewPr>
    <p:cSldViewPr snapToGrid="0">
      <p:cViewPr>
        <p:scale>
          <a:sx n="150" d="100"/>
          <a:sy n="150" d="100"/>
        </p:scale>
        <p:origin x="1014" y="1872"/>
      </p:cViewPr>
      <p:guideLst>
        <p:guide orient="horz" pos="3780"/>
        <p:guide orient="horz" pos="2006"/>
        <p:guide orient="horz" pos="3950"/>
        <p:guide orient="horz" pos="708"/>
        <p:guide orient="horz" pos="3348"/>
        <p:guide pos="2203"/>
        <p:guide pos="123"/>
        <p:guide pos="5249"/>
        <p:guide pos="3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71525" cy="7373715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/>
            </a:lvl1pPr>
          </a:lstStyle>
          <a:p>
            <a:endParaRPr lang="de-DE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endParaRPr lang="de-DE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6875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/>
            </a:lvl1pPr>
          </a:lstStyle>
          <a:p>
            <a:endParaRPr lang="de-DE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86875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0082A6B1-D810-41E7-AF30-51E38089D37C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/>
            </a:lvl1pPr>
          </a:lstStyle>
          <a:p>
            <a:endParaRPr lang="de-DE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endParaRPr lang="de-DE"/>
          </a:p>
        </p:txBody>
      </p:sp>
      <p:sp>
        <p:nvSpPr>
          <p:cNvPr id="188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4250" y="733425"/>
            <a:ext cx="4889500" cy="3667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8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45025"/>
            <a:ext cx="5486400" cy="439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88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6875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/>
            </a:lvl1pPr>
          </a:lstStyle>
          <a:p>
            <a:endParaRPr lang="de-DE"/>
          </a:p>
        </p:txBody>
      </p:sp>
      <p:sp>
        <p:nvSpPr>
          <p:cNvPr id="188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86875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6B76B523-38BF-4907-AC5B-7C21B5380157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9A94D1-58E6-4E2D-9276-6ACE3D39BE0B}" type="slidenum">
              <a:rPr lang="de-DE"/>
              <a:pPr/>
              <a:t>6</a:t>
            </a:fld>
            <a:endParaRPr lang="de-DE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Background: Hintergrund, reduced: verringert, promotion: Förderung, adjunct: Anhang, assessment: Einschätzung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437132-26FE-4BE5-AA88-ED15A62AF25D}" type="slidenum">
              <a:rPr lang="de-DE"/>
              <a:pPr/>
              <a:t>7</a:t>
            </a:fld>
            <a:endParaRPr lang="de-DE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6B5614-D551-4569-90B2-07888177A5D5}" type="slidenum">
              <a:rPr lang="de-DE"/>
              <a:pPr/>
              <a:t>8</a:t>
            </a:fld>
            <a:endParaRPr lang="de-DE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A19F45-D1AA-4BA5-9139-832EDB8CD944}" type="slidenum">
              <a:rPr lang="de-DE"/>
              <a:pPr/>
              <a:t>12</a:t>
            </a:fld>
            <a:endParaRPr lang="de-DE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Repeat angiogram was encouraged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401F8C-0EFC-4A98-9F8A-2CACD0061D9C}" type="slidenum">
              <a:rPr lang="de-DE"/>
              <a:pPr/>
              <a:t>19</a:t>
            </a:fld>
            <a:endParaRPr lang="de-DE"/>
          </a:p>
        </p:txBody>
      </p:sp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643438"/>
            <a:ext cx="5486400" cy="4400550"/>
          </a:xfrm>
        </p:spPr>
        <p:txBody>
          <a:bodyPr/>
          <a:lstStyle/>
          <a:p>
            <a:r>
              <a:rPr lang="en-US"/>
              <a:t>Device-oriented clinical outcome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rgbClr val="00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pic>
        <p:nvPicPr>
          <p:cNvPr id="4108" name="Picture 12" descr="Münchner Türme am Abend 2"/>
          <p:cNvPicPr>
            <a:picLocks noChangeAspect="1" noChangeArrowheads="1"/>
          </p:cNvPicPr>
          <p:nvPr userDrawn="1"/>
        </p:nvPicPr>
        <p:blipFill>
          <a:blip r:embed="rId15" cstate="print">
            <a:lum bright="-6000"/>
          </a:blip>
          <a:srcRect l="5652" t="13571" r="13181" b="32773"/>
          <a:stretch>
            <a:fillRect/>
          </a:stretch>
        </p:blipFill>
        <p:spPr bwMode="auto">
          <a:xfrm>
            <a:off x="7550150" y="114300"/>
            <a:ext cx="1487488" cy="750888"/>
          </a:xfrm>
          <a:prstGeom prst="rect">
            <a:avLst/>
          </a:prstGeom>
          <a:noFill/>
        </p:spPr>
      </p:pic>
      <p:pic>
        <p:nvPicPr>
          <p:cNvPr id="4111" name="Picture 15" descr="Logo-tum schwarz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6675" y="733425"/>
            <a:ext cx="501650" cy="207963"/>
          </a:xfrm>
          <a:prstGeom prst="rect">
            <a:avLst/>
          </a:prstGeom>
          <a:noFill/>
        </p:spPr>
      </p:pic>
      <p:pic>
        <p:nvPicPr>
          <p:cNvPr id="4112" name="Picture 16" descr="Dhzlogo3 retouchiert schwarz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44463" y="242888"/>
            <a:ext cx="346075" cy="422275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/>
  <p:timing>
    <p:tnLst>
      <p:par>
        <p:cTn id="1" dur="indefinite" restart="never" nodeType="tmRoot"/>
      </p:par>
    </p:tnLst>
  </p:timing>
  <p:txStyles>
    <p:titleStyle>
      <a:lvl1pPr algn="ctr" defTabSz="935038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+mj-lt"/>
          <a:ea typeface="+mj-ea"/>
          <a:cs typeface="+mj-cs"/>
        </a:defRPr>
      </a:lvl1pPr>
      <a:lvl2pPr algn="ctr" defTabSz="935038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Comic Sans MS" pitchFamily="66" charset="0"/>
        </a:defRPr>
      </a:lvl2pPr>
      <a:lvl3pPr algn="ctr" defTabSz="935038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Comic Sans MS" pitchFamily="66" charset="0"/>
        </a:defRPr>
      </a:lvl3pPr>
      <a:lvl4pPr algn="ctr" defTabSz="935038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Comic Sans MS" pitchFamily="66" charset="0"/>
        </a:defRPr>
      </a:lvl4pPr>
      <a:lvl5pPr algn="ctr" defTabSz="935038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Comic Sans MS" pitchFamily="66" charset="0"/>
        </a:defRPr>
      </a:lvl5pPr>
      <a:lvl6pPr marL="457200" algn="ctr" defTabSz="935038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Comic Sans MS" pitchFamily="66" charset="0"/>
        </a:defRPr>
      </a:lvl6pPr>
      <a:lvl7pPr marL="914400" algn="ctr" defTabSz="935038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Comic Sans MS" pitchFamily="66" charset="0"/>
        </a:defRPr>
      </a:lvl7pPr>
      <a:lvl8pPr marL="1371600" algn="ctr" defTabSz="935038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Comic Sans MS" pitchFamily="66" charset="0"/>
        </a:defRPr>
      </a:lvl8pPr>
      <a:lvl9pPr marL="1828800" algn="ctr" defTabSz="935038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Comic Sans MS" pitchFamily="66" charset="0"/>
        </a:defRPr>
      </a:lvl9pPr>
    </p:titleStyle>
    <p:bodyStyle>
      <a:lvl1pPr marL="350838" indent="-350838" algn="l" defTabSz="935038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758825" indent="-290513" algn="l" defTabSz="93503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u"/>
        <a:defRPr sz="2900">
          <a:solidFill>
            <a:schemeClr val="tx1"/>
          </a:solidFill>
          <a:latin typeface="+mn-lt"/>
        </a:defRPr>
      </a:lvl2pPr>
      <a:lvl3pPr marL="1169988" indent="-234950" algn="l" defTabSz="935038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F"/>
        <a:defRPr sz="2400">
          <a:solidFill>
            <a:schemeClr val="tx1"/>
          </a:solidFill>
          <a:latin typeface="+mn-lt"/>
        </a:defRPr>
      </a:lvl3pPr>
      <a:lvl4pPr marL="1597025" indent="-233363" algn="l" defTabSz="9350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100">
          <a:solidFill>
            <a:schemeClr val="tx1"/>
          </a:solidFill>
          <a:latin typeface="+mn-lt"/>
        </a:defRPr>
      </a:lvl4pPr>
      <a:lvl5pPr marL="2025650" indent="-233363" algn="l" defTabSz="9350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100">
          <a:solidFill>
            <a:schemeClr val="tx1"/>
          </a:solidFill>
          <a:latin typeface="+mn-lt"/>
        </a:defRPr>
      </a:lvl5pPr>
      <a:lvl6pPr marL="2482850" indent="-233363" algn="l" defTabSz="9350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100">
          <a:solidFill>
            <a:schemeClr val="tx1"/>
          </a:solidFill>
          <a:latin typeface="+mn-lt"/>
        </a:defRPr>
      </a:lvl6pPr>
      <a:lvl7pPr marL="2940050" indent="-233363" algn="l" defTabSz="9350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100">
          <a:solidFill>
            <a:schemeClr val="tx1"/>
          </a:solidFill>
          <a:latin typeface="+mn-lt"/>
        </a:defRPr>
      </a:lvl7pPr>
      <a:lvl8pPr marL="3397250" indent="-233363" algn="l" defTabSz="9350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100">
          <a:solidFill>
            <a:schemeClr val="tx1"/>
          </a:solidFill>
          <a:latin typeface="+mn-lt"/>
        </a:defRPr>
      </a:lvl8pPr>
      <a:lvl9pPr marL="3854450" indent="-233363" algn="l" defTabSz="9350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5263" y="3462338"/>
            <a:ext cx="8921750" cy="2897187"/>
          </a:xfrm>
        </p:spPr>
        <p:txBody>
          <a:bodyPr/>
          <a:lstStyle/>
          <a:p>
            <a:pPr marL="609600" indent="-609600"/>
            <a:r>
              <a:rPr lang="en-US" sz="2800" b="0">
                <a:solidFill>
                  <a:schemeClr val="tx1"/>
                </a:solidFill>
                <a:latin typeface="Arial" pitchFamily="34" charset="0"/>
              </a:rPr>
              <a:t>J. Mehilli, MD</a:t>
            </a:r>
            <a:r>
              <a:rPr lang="en-US" sz="2000" b="0">
                <a:solidFill>
                  <a:schemeClr val="tx1"/>
                </a:solidFill>
                <a:latin typeface="Arial" pitchFamily="34" charset="0"/>
              </a:rPr>
              <a:t>,</a:t>
            </a:r>
            <a:br>
              <a:rPr lang="en-US" sz="2000" b="0">
                <a:solidFill>
                  <a:schemeClr val="tx1"/>
                </a:solidFill>
                <a:latin typeface="Arial" pitchFamily="34" charset="0"/>
              </a:rPr>
            </a:br>
            <a:r>
              <a:rPr lang="en-US" sz="2000" b="0">
                <a:solidFill>
                  <a:schemeClr val="tx1"/>
                </a:solidFill>
                <a:latin typeface="Arial" pitchFamily="34" charset="0"/>
              </a:rPr>
              <a:t>G. Richard, F-J. Neumann, S. Massberg, K-L. Laugwitz, J. Pache, </a:t>
            </a:r>
            <a:br>
              <a:rPr lang="en-US" sz="2000" b="0">
                <a:solidFill>
                  <a:schemeClr val="tx1"/>
                </a:solidFill>
                <a:latin typeface="Arial" pitchFamily="34" charset="0"/>
              </a:rPr>
            </a:br>
            <a:r>
              <a:rPr lang="en-US" sz="2000" b="0">
                <a:solidFill>
                  <a:schemeClr val="tx1"/>
                </a:solidFill>
                <a:latin typeface="Arial" pitchFamily="34" charset="0"/>
              </a:rPr>
              <a:t>J. Hausleiter, I. Ott, M. Fusaro, T. Ibrahim, A. Schömig,</a:t>
            </a:r>
            <a:r>
              <a:rPr lang="de-DE" sz="2800" b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sz="2000" b="0">
                <a:solidFill>
                  <a:schemeClr val="tx1"/>
                </a:solidFill>
                <a:latin typeface="Arial" pitchFamily="34" charset="0"/>
              </a:rPr>
              <a:t>A. Kastrati</a:t>
            </a:r>
            <a:br>
              <a:rPr lang="en-US" sz="2000" b="0">
                <a:solidFill>
                  <a:schemeClr val="tx1"/>
                </a:solidFill>
                <a:latin typeface="Arial" pitchFamily="34" charset="0"/>
              </a:rPr>
            </a:br>
            <a:r>
              <a:rPr lang="de-DE" sz="2800" b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sz="2800" b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en-US" sz="2800" b="0">
                <a:solidFill>
                  <a:schemeClr val="tx1"/>
                </a:solidFill>
                <a:latin typeface="Arial" pitchFamily="34" charset="0"/>
              </a:rPr>
            </a:br>
            <a:r>
              <a:rPr lang="en-US" sz="2400" b="0">
                <a:solidFill>
                  <a:schemeClr val="tx1"/>
                </a:solidFill>
                <a:latin typeface="Arial" pitchFamily="34" charset="0"/>
              </a:rPr>
              <a:t>Deutsches Herzzentrum &amp; 1st Med. Klinik rechts der Isar,</a:t>
            </a:r>
            <a:br>
              <a:rPr lang="en-US" sz="2400" b="0">
                <a:solidFill>
                  <a:schemeClr val="tx1"/>
                </a:solidFill>
                <a:latin typeface="Arial" pitchFamily="34" charset="0"/>
              </a:rPr>
            </a:br>
            <a:r>
              <a:rPr lang="en-US" sz="2400" b="0">
                <a:solidFill>
                  <a:schemeClr val="tx1"/>
                </a:solidFill>
                <a:latin typeface="Arial" pitchFamily="34" charset="0"/>
              </a:rPr>
              <a:t>Technische Universität Munich,</a:t>
            </a:r>
            <a:r>
              <a:rPr lang="en-US" sz="2800" b="0">
                <a:solidFill>
                  <a:schemeClr val="tx1"/>
                </a:solidFill>
                <a:latin typeface="Arial" pitchFamily="34" charset="0"/>
              </a:rPr>
              <a:t> Germany</a:t>
            </a:r>
          </a:p>
        </p:txBody>
      </p:sp>
      <p:sp>
        <p:nvSpPr>
          <p:cNvPr id="120846" name="Rectangle 14"/>
          <p:cNvSpPr>
            <a:spLocks noChangeArrowheads="1"/>
          </p:cNvSpPr>
          <p:nvPr/>
        </p:nvSpPr>
        <p:spPr bwMode="auto">
          <a:xfrm>
            <a:off x="765175" y="1236663"/>
            <a:ext cx="7589838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anchor="ctr">
            <a:spAutoFit/>
          </a:bodyPr>
          <a:lstStyle/>
          <a:p>
            <a:pPr defTabSz="935038"/>
            <a:r>
              <a:rPr lang="en-GB" sz="3200">
                <a:solidFill>
                  <a:srgbClr val="FFCC00"/>
                </a:solidFill>
              </a:rPr>
              <a:t>ISAR-CABG:</a:t>
            </a:r>
            <a:br>
              <a:rPr lang="en-GB" sz="3200">
                <a:solidFill>
                  <a:srgbClr val="FFCC00"/>
                </a:solidFill>
              </a:rPr>
            </a:br>
            <a:r>
              <a:rPr lang="en-GB" sz="2800">
                <a:solidFill>
                  <a:srgbClr val="FFCC00"/>
                </a:solidFill>
              </a:rPr>
              <a:t>Randomized, Superiority Trial of </a:t>
            </a:r>
            <a:br>
              <a:rPr lang="en-GB" sz="2800">
                <a:solidFill>
                  <a:srgbClr val="FFCC00"/>
                </a:solidFill>
              </a:rPr>
            </a:br>
            <a:r>
              <a:rPr lang="en-GB" sz="2800">
                <a:solidFill>
                  <a:srgbClr val="FFCC00"/>
                </a:solidFill>
              </a:rPr>
              <a:t>Drug-Eluting-Stent and Bare Metal Stent in Safenous Vein Graft Lesions</a:t>
            </a:r>
            <a:endParaRPr lang="en-US" sz="28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Text Box 2"/>
          <p:cNvSpPr txBox="1">
            <a:spLocks noChangeArrowheads="1"/>
          </p:cNvSpPr>
          <p:nvPr/>
        </p:nvSpPr>
        <p:spPr bwMode="auto">
          <a:xfrm>
            <a:off x="1401763" y="22225"/>
            <a:ext cx="5965825" cy="841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l"/>
            <a:r>
              <a:rPr lang="de-DE" sz="4000" b="0">
                <a:solidFill>
                  <a:srgbClr val="FFCC00"/>
                </a:solidFill>
              </a:rPr>
              <a:t>Sample Size Calculation</a:t>
            </a:r>
          </a:p>
        </p:txBody>
      </p:sp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163513" y="1501775"/>
            <a:ext cx="8913812" cy="1327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230400" tIns="115200" rIns="230400" bIns="115200" anchor="ctr">
            <a:spAutoFit/>
          </a:bodyPr>
          <a:lstStyle/>
          <a:p>
            <a:pPr algn="l" eaLnBrk="1" hangingPunct="1"/>
            <a:r>
              <a:rPr lang="en-GB" sz="2400" b="0">
                <a:solidFill>
                  <a:srgbClr val="FFCC00"/>
                </a:solidFill>
              </a:rPr>
              <a:t>Hypothesis:</a:t>
            </a:r>
          </a:p>
          <a:p>
            <a:pPr algn="l" eaLnBrk="1" hangingPunct="1"/>
            <a:r>
              <a:rPr lang="en-GB" sz="2400" b="0"/>
              <a:t>	Drug-eluting stent (DES) is superior to bare metal stent 	(BMS) in terms of major adverse cardiac events</a:t>
            </a:r>
          </a:p>
        </p:txBody>
      </p:sp>
      <p:sp>
        <p:nvSpPr>
          <p:cNvPr id="226308" name="Rectangle 4"/>
          <p:cNvSpPr>
            <a:spLocks noChangeArrowheads="1"/>
          </p:cNvSpPr>
          <p:nvPr/>
        </p:nvSpPr>
        <p:spPr bwMode="auto">
          <a:xfrm>
            <a:off x="163513" y="3079750"/>
            <a:ext cx="8980487" cy="3517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230400" tIns="115200" rIns="230400" bIns="115200" anchor="ctr">
            <a:spAutoFit/>
          </a:bodyPr>
          <a:lstStyle/>
          <a:p>
            <a:pPr algn="l" eaLnBrk="1" hangingPunct="1"/>
            <a:r>
              <a:rPr lang="en-GB" sz="2400" b="0">
                <a:solidFill>
                  <a:srgbClr val="FFCC00"/>
                </a:solidFill>
              </a:rPr>
              <a:t>Assumptions:</a:t>
            </a:r>
          </a:p>
          <a:p>
            <a:pPr algn="l" eaLnBrk="1" hangingPunct="1"/>
            <a:r>
              <a:rPr lang="en-GB" sz="2400" b="0"/>
              <a:t>	Incidence of primary endpoint in BMS group of 30%</a:t>
            </a:r>
          </a:p>
          <a:p>
            <a:pPr algn="l" eaLnBrk="1" hangingPunct="1"/>
            <a:r>
              <a:rPr lang="en-GB" sz="2400" b="0"/>
              <a:t>	Reduction of MACE with DES of 33%</a:t>
            </a:r>
          </a:p>
          <a:p>
            <a:pPr algn="l" eaLnBrk="1" hangingPunct="1"/>
            <a:r>
              <a:rPr lang="en-GB" sz="2400" b="0"/>
              <a:t>	Power of 80%</a:t>
            </a:r>
          </a:p>
          <a:p>
            <a:pPr algn="l" eaLnBrk="1" hangingPunct="1"/>
            <a:r>
              <a:rPr lang="de-DE" sz="2400" b="0">
                <a:sym typeface="Symbol" pitchFamily="18" charset="2"/>
              </a:rPr>
              <a:t>	</a:t>
            </a:r>
            <a:r>
              <a:rPr lang="en-GB" sz="2400" b="0"/>
              <a:t>-level of 0.05</a:t>
            </a:r>
          </a:p>
          <a:p>
            <a:pPr algn="l" eaLnBrk="1" hangingPunct="1"/>
            <a:r>
              <a:rPr lang="en-GB" sz="2400" b="0"/>
              <a:t>	</a:t>
            </a:r>
          </a:p>
          <a:p>
            <a:pPr algn="l" eaLnBrk="1" hangingPunct="1"/>
            <a:r>
              <a:rPr lang="en-GB" sz="2400" b="0"/>
              <a:t>	Total number of patients needed: </a:t>
            </a:r>
            <a:r>
              <a:rPr lang="en-GB" sz="2400" b="0">
                <a:solidFill>
                  <a:srgbClr val="FFCC00"/>
                </a:solidFill>
              </a:rPr>
              <a:t>600 </a:t>
            </a:r>
          </a:p>
          <a:p>
            <a:pPr algn="l" eaLnBrk="1" hangingPunct="1"/>
            <a:r>
              <a:rPr lang="en-GB" sz="2400" b="0"/>
              <a:t>			</a:t>
            </a:r>
            <a:r>
              <a:rPr lang="en-GB" sz="1800" b="0" i="1"/>
              <a:t>(accounting for possible losses at follow-up)</a:t>
            </a:r>
          </a:p>
          <a:p>
            <a:pPr algn="l" eaLnBrk="1" hangingPunct="1"/>
            <a:r>
              <a:rPr lang="en-GB" sz="2400" b="0"/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865188" y="3001963"/>
            <a:ext cx="3468687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de-DE" b="0">
                <a:solidFill>
                  <a:srgbClr val="FFFF00"/>
                </a:solidFill>
              </a:rPr>
              <a:t>DES</a:t>
            </a:r>
          </a:p>
          <a:p>
            <a:pPr eaLnBrk="1" hangingPunct="1"/>
            <a:r>
              <a:rPr lang="de-DE" b="0">
                <a:solidFill>
                  <a:srgbClr val="FFFF00"/>
                </a:solidFill>
              </a:rPr>
              <a:t>(Cypher/Taxus/BP Sirolimus)</a:t>
            </a:r>
          </a:p>
          <a:p>
            <a:pPr eaLnBrk="1" hangingPunct="1"/>
            <a:r>
              <a:rPr lang="de-DE" b="0">
                <a:solidFill>
                  <a:srgbClr val="FFFF00"/>
                </a:solidFill>
              </a:rPr>
              <a:t>n=303</a:t>
            </a:r>
          </a:p>
        </p:txBody>
      </p:sp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6332538" y="3001963"/>
            <a:ext cx="906462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de-DE" b="0">
                <a:solidFill>
                  <a:srgbClr val="99CCFF"/>
                </a:solidFill>
              </a:rPr>
              <a:t>BMS</a:t>
            </a:r>
          </a:p>
          <a:p>
            <a:pPr eaLnBrk="1" hangingPunct="1"/>
            <a:endParaRPr lang="de-DE" b="0" i="1">
              <a:solidFill>
                <a:srgbClr val="99CCFF"/>
              </a:solidFill>
            </a:endParaRPr>
          </a:p>
          <a:p>
            <a:pPr eaLnBrk="1" hangingPunct="1"/>
            <a:r>
              <a:rPr lang="de-DE" b="0">
                <a:solidFill>
                  <a:srgbClr val="99CCFF"/>
                </a:solidFill>
              </a:rPr>
              <a:t>n=307</a:t>
            </a:r>
          </a:p>
        </p:txBody>
      </p:sp>
      <p:sp>
        <p:nvSpPr>
          <p:cNvPr id="227332" name="Text Box 4"/>
          <p:cNvSpPr txBox="1">
            <a:spLocks noChangeArrowheads="1"/>
          </p:cNvSpPr>
          <p:nvPr/>
        </p:nvSpPr>
        <p:spPr bwMode="auto">
          <a:xfrm>
            <a:off x="1295400" y="1736725"/>
            <a:ext cx="6556375" cy="658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230400" tIns="115200" rIns="230400" bIns="115200">
            <a:spAutoFit/>
          </a:bodyPr>
          <a:lstStyle/>
          <a:p>
            <a:r>
              <a:rPr lang="de-DE" sz="2800" b="0">
                <a:solidFill>
                  <a:srgbClr val="FFCC00"/>
                </a:solidFill>
              </a:rPr>
              <a:t>610 patients with </a:t>
            </a:r>
            <a:r>
              <a:rPr lang="de-DE" sz="2800" b="0" i="1">
                <a:solidFill>
                  <a:srgbClr val="FFCC00"/>
                </a:solidFill>
              </a:rPr>
              <a:t>de novo</a:t>
            </a:r>
            <a:r>
              <a:rPr lang="de-DE" sz="2800" b="0">
                <a:solidFill>
                  <a:srgbClr val="FFCC00"/>
                </a:solidFill>
              </a:rPr>
              <a:t> SVG lesions</a:t>
            </a:r>
          </a:p>
        </p:txBody>
      </p:sp>
      <p:sp>
        <p:nvSpPr>
          <p:cNvPr id="227333" name="Rectangle 5"/>
          <p:cNvSpPr>
            <a:spLocks noChangeArrowheads="1"/>
          </p:cNvSpPr>
          <p:nvPr/>
        </p:nvSpPr>
        <p:spPr bwMode="auto">
          <a:xfrm>
            <a:off x="149225" y="719138"/>
            <a:ext cx="83185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35038"/>
            <a:r>
              <a:rPr lang="en-GB" sz="1800" b="0" i="1">
                <a:solidFill>
                  <a:srgbClr val="FFCC00"/>
                </a:solidFill>
              </a:rPr>
              <a:t>I</a:t>
            </a:r>
            <a:r>
              <a:rPr lang="en-GB" sz="1800" b="0"/>
              <a:t>s Drug-Eluting </a:t>
            </a:r>
            <a:r>
              <a:rPr lang="en-GB" sz="1800" b="0" i="1">
                <a:solidFill>
                  <a:srgbClr val="FFCC00"/>
                </a:solidFill>
              </a:rPr>
              <a:t>S</a:t>
            </a:r>
            <a:r>
              <a:rPr lang="en-GB" sz="1800" b="0"/>
              <a:t>tenting </a:t>
            </a:r>
            <a:r>
              <a:rPr lang="en-GB" sz="1800" b="0" i="1">
                <a:solidFill>
                  <a:srgbClr val="FFCC00"/>
                </a:solidFill>
              </a:rPr>
              <a:t>A</a:t>
            </a:r>
            <a:r>
              <a:rPr lang="en-GB" sz="1800" b="0"/>
              <a:t>ssociated With Improved </a:t>
            </a:r>
            <a:r>
              <a:rPr lang="en-GB" sz="1800" b="0" i="1">
                <a:solidFill>
                  <a:srgbClr val="FFCC00"/>
                </a:solidFill>
              </a:rPr>
              <a:t>R</a:t>
            </a:r>
            <a:r>
              <a:rPr lang="en-GB" sz="1800" b="0"/>
              <a:t>esults in</a:t>
            </a:r>
            <a:br>
              <a:rPr lang="en-GB" sz="1800" b="0"/>
            </a:br>
            <a:r>
              <a:rPr lang="en-GB" sz="1800" b="0" i="1">
                <a:solidFill>
                  <a:srgbClr val="FFCC00"/>
                </a:solidFill>
              </a:rPr>
              <a:t>C</a:t>
            </a:r>
            <a:r>
              <a:rPr lang="en-GB" sz="1800" b="0"/>
              <a:t>oronary </a:t>
            </a:r>
            <a:r>
              <a:rPr lang="en-GB" sz="1800" b="0" i="1">
                <a:solidFill>
                  <a:srgbClr val="FFCC00"/>
                </a:solidFill>
              </a:rPr>
              <a:t>A</a:t>
            </a:r>
            <a:r>
              <a:rPr lang="en-GB" sz="1800" b="0"/>
              <a:t>rtery </a:t>
            </a:r>
            <a:r>
              <a:rPr lang="en-GB" sz="1800" b="0" i="1">
                <a:solidFill>
                  <a:srgbClr val="FFCC00"/>
                </a:solidFill>
              </a:rPr>
              <a:t>B</a:t>
            </a:r>
            <a:r>
              <a:rPr lang="en-GB" sz="1800" b="0"/>
              <a:t>ypass </a:t>
            </a:r>
            <a:r>
              <a:rPr lang="en-GB" sz="1800" b="0" i="1">
                <a:solidFill>
                  <a:srgbClr val="FFCC00"/>
                </a:solidFill>
              </a:rPr>
              <a:t>G</a:t>
            </a:r>
            <a:r>
              <a:rPr lang="en-GB" sz="1800" b="0"/>
              <a:t>rafts?</a:t>
            </a:r>
            <a:endParaRPr lang="en-US" sz="1800" b="0"/>
          </a:p>
        </p:txBody>
      </p:sp>
      <p:sp>
        <p:nvSpPr>
          <p:cNvPr id="227334" name="Rectangle 6"/>
          <p:cNvSpPr>
            <a:spLocks noChangeArrowheads="1"/>
          </p:cNvSpPr>
          <p:nvPr/>
        </p:nvSpPr>
        <p:spPr bwMode="auto">
          <a:xfrm>
            <a:off x="414338" y="160338"/>
            <a:ext cx="83185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35038"/>
            <a:r>
              <a:rPr lang="en-US" sz="3400" b="0">
                <a:solidFill>
                  <a:srgbClr val="FFCC00"/>
                </a:solidFill>
              </a:rPr>
              <a:t>ISAR-CABG</a:t>
            </a:r>
          </a:p>
        </p:txBody>
      </p:sp>
      <p:sp>
        <p:nvSpPr>
          <p:cNvPr id="227335" name="Line 7"/>
          <p:cNvSpPr>
            <a:spLocks noChangeShapeType="1"/>
          </p:cNvSpPr>
          <p:nvPr/>
        </p:nvSpPr>
        <p:spPr bwMode="auto">
          <a:xfrm>
            <a:off x="2609850" y="2465388"/>
            <a:ext cx="4197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endParaRPr lang="en-US"/>
          </a:p>
        </p:txBody>
      </p:sp>
      <p:sp>
        <p:nvSpPr>
          <p:cNvPr id="227336" name="Line 8"/>
          <p:cNvSpPr>
            <a:spLocks noChangeShapeType="1"/>
          </p:cNvSpPr>
          <p:nvPr/>
        </p:nvSpPr>
        <p:spPr bwMode="auto">
          <a:xfrm>
            <a:off x="4573588" y="2281238"/>
            <a:ext cx="0" cy="185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endParaRPr lang="en-US"/>
          </a:p>
        </p:txBody>
      </p:sp>
      <p:sp>
        <p:nvSpPr>
          <p:cNvPr id="227337" name="Line 9"/>
          <p:cNvSpPr>
            <a:spLocks noChangeShapeType="1"/>
          </p:cNvSpPr>
          <p:nvPr/>
        </p:nvSpPr>
        <p:spPr bwMode="auto">
          <a:xfrm>
            <a:off x="6797675" y="2466975"/>
            <a:ext cx="0" cy="479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lIns="230400" tIns="115200" rIns="230400" bIns="115200">
            <a:spAutoFit/>
          </a:bodyPr>
          <a:lstStyle/>
          <a:p>
            <a:endParaRPr lang="en-US"/>
          </a:p>
        </p:txBody>
      </p:sp>
      <p:sp>
        <p:nvSpPr>
          <p:cNvPr id="227338" name="Line 10"/>
          <p:cNvSpPr>
            <a:spLocks noChangeShapeType="1"/>
          </p:cNvSpPr>
          <p:nvPr/>
        </p:nvSpPr>
        <p:spPr bwMode="auto">
          <a:xfrm>
            <a:off x="2608263" y="2466975"/>
            <a:ext cx="0" cy="479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lIns="230400" tIns="115200" rIns="230400" bIns="115200">
            <a:spAutoFit/>
          </a:bodyPr>
          <a:lstStyle/>
          <a:p>
            <a:endParaRPr lang="en-US"/>
          </a:p>
        </p:txBody>
      </p:sp>
      <p:sp>
        <p:nvSpPr>
          <p:cNvPr id="227339" name="Line 11"/>
          <p:cNvSpPr>
            <a:spLocks noChangeShapeType="1"/>
          </p:cNvSpPr>
          <p:nvPr/>
        </p:nvSpPr>
        <p:spPr bwMode="auto">
          <a:xfrm>
            <a:off x="2593975" y="4348163"/>
            <a:ext cx="4197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endParaRPr lang="en-US"/>
          </a:p>
        </p:txBody>
      </p:sp>
      <p:sp>
        <p:nvSpPr>
          <p:cNvPr id="227340" name="Line 12"/>
          <p:cNvSpPr>
            <a:spLocks noChangeShapeType="1"/>
          </p:cNvSpPr>
          <p:nvPr/>
        </p:nvSpPr>
        <p:spPr bwMode="auto">
          <a:xfrm flipV="1">
            <a:off x="4692650" y="4346575"/>
            <a:ext cx="0" cy="258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</p:spPr>
        <p:txBody>
          <a:bodyPr lIns="230400" tIns="115200" rIns="230400" bIns="115200">
            <a:spAutoFit/>
          </a:bodyPr>
          <a:lstStyle/>
          <a:p>
            <a:endParaRPr lang="en-US"/>
          </a:p>
        </p:txBody>
      </p:sp>
      <p:sp>
        <p:nvSpPr>
          <p:cNvPr id="227341" name="Line 13"/>
          <p:cNvSpPr>
            <a:spLocks noChangeShapeType="1"/>
          </p:cNvSpPr>
          <p:nvPr/>
        </p:nvSpPr>
        <p:spPr bwMode="auto">
          <a:xfrm flipV="1">
            <a:off x="6781800" y="4021138"/>
            <a:ext cx="0" cy="325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lIns="230400" tIns="115200" rIns="230400" bIns="115200">
            <a:spAutoFit/>
          </a:bodyPr>
          <a:lstStyle/>
          <a:p>
            <a:endParaRPr lang="en-US"/>
          </a:p>
        </p:txBody>
      </p:sp>
      <p:sp>
        <p:nvSpPr>
          <p:cNvPr id="227342" name="Line 14"/>
          <p:cNvSpPr>
            <a:spLocks noChangeShapeType="1"/>
          </p:cNvSpPr>
          <p:nvPr/>
        </p:nvSpPr>
        <p:spPr bwMode="auto">
          <a:xfrm flipV="1">
            <a:off x="2592388" y="4021138"/>
            <a:ext cx="0" cy="325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lIns="230400" tIns="115200" rIns="230400" bIns="115200">
            <a:spAutoFit/>
          </a:bodyPr>
          <a:lstStyle/>
          <a:p>
            <a:endParaRPr lang="en-US"/>
          </a:p>
        </p:txBody>
      </p:sp>
      <p:sp>
        <p:nvSpPr>
          <p:cNvPr id="227343" name="Text Box 15"/>
          <p:cNvSpPr txBox="1">
            <a:spLocks noChangeArrowheads="1"/>
          </p:cNvSpPr>
          <p:nvPr/>
        </p:nvSpPr>
        <p:spPr bwMode="auto">
          <a:xfrm>
            <a:off x="1933575" y="4630738"/>
            <a:ext cx="5534025" cy="5492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r>
              <a:rPr lang="en-US" b="0"/>
              <a:t>6 to 8-month repeat angiogram (encouraged)</a:t>
            </a:r>
          </a:p>
        </p:txBody>
      </p:sp>
      <p:sp>
        <p:nvSpPr>
          <p:cNvPr id="227344" name="Text Box 16"/>
          <p:cNvSpPr txBox="1">
            <a:spLocks noChangeArrowheads="1"/>
          </p:cNvSpPr>
          <p:nvPr/>
        </p:nvSpPr>
        <p:spPr bwMode="auto">
          <a:xfrm>
            <a:off x="2794000" y="5476875"/>
            <a:ext cx="3822700" cy="5492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230400" tIns="115200" rIns="230400" bIns="115200">
            <a:spAutoFit/>
          </a:bodyPr>
          <a:lstStyle/>
          <a:p>
            <a:r>
              <a:rPr lang="en-US" b="0"/>
              <a:t>12-month clinical follow-up</a:t>
            </a:r>
          </a:p>
        </p:txBody>
      </p:sp>
      <p:sp>
        <p:nvSpPr>
          <p:cNvPr id="227345" name="Line 17"/>
          <p:cNvSpPr>
            <a:spLocks noChangeShapeType="1"/>
          </p:cNvSpPr>
          <p:nvPr/>
        </p:nvSpPr>
        <p:spPr bwMode="auto">
          <a:xfrm flipV="1">
            <a:off x="4692650" y="5191125"/>
            <a:ext cx="0" cy="258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</p:spPr>
        <p:txBody>
          <a:bodyPr lIns="230400" tIns="115200" rIns="230400" bIns="115200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ext Box 2"/>
          <p:cNvSpPr txBox="1">
            <a:spLocks noChangeArrowheads="1"/>
          </p:cNvSpPr>
          <p:nvPr/>
        </p:nvSpPr>
        <p:spPr bwMode="auto">
          <a:xfrm>
            <a:off x="196850" y="4302125"/>
            <a:ext cx="1862138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serial CK</a:t>
            </a:r>
          </a:p>
          <a:p>
            <a:r>
              <a:rPr lang="en-US" b="0"/>
              <a:t>+ CKMB</a:t>
            </a:r>
          </a:p>
          <a:p>
            <a:r>
              <a:rPr lang="en-US" b="0"/>
              <a:t>measurements</a:t>
            </a:r>
          </a:p>
        </p:txBody>
      </p:sp>
      <p:sp>
        <p:nvSpPr>
          <p:cNvPr id="228355" name="Line 3"/>
          <p:cNvSpPr>
            <a:spLocks noChangeShapeType="1"/>
          </p:cNvSpPr>
          <p:nvPr/>
        </p:nvSpPr>
        <p:spPr bwMode="auto">
          <a:xfrm>
            <a:off x="617538" y="3322638"/>
            <a:ext cx="4305300" cy="0"/>
          </a:xfrm>
          <a:prstGeom prst="line">
            <a:avLst/>
          </a:prstGeom>
          <a:noFill/>
          <a:ln w="57150">
            <a:solidFill>
              <a:srgbClr val="99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356" name="Line 4"/>
          <p:cNvSpPr>
            <a:spLocks noChangeShapeType="1"/>
          </p:cNvSpPr>
          <p:nvPr/>
        </p:nvSpPr>
        <p:spPr bwMode="auto">
          <a:xfrm>
            <a:off x="609600" y="2690813"/>
            <a:ext cx="9525" cy="425450"/>
          </a:xfrm>
          <a:prstGeom prst="line">
            <a:avLst/>
          </a:prstGeom>
          <a:noFill/>
          <a:ln w="25400">
            <a:solidFill>
              <a:srgbClr val="FF2323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258763" y="1527175"/>
            <a:ext cx="8456612" cy="1066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600 mg Clopidogrel</a:t>
            </a:r>
            <a:endParaRPr lang="en-US" sz="2400" b="0"/>
          </a:p>
          <a:p>
            <a:pPr algn="l"/>
            <a:r>
              <a:rPr lang="en-US" sz="2400" b="0">
                <a:solidFill>
                  <a:srgbClr val="FFCC00"/>
                </a:solidFill>
              </a:rPr>
              <a:t>PCI</a:t>
            </a:r>
          </a:p>
          <a:p>
            <a:pPr algn="l"/>
            <a:r>
              <a:rPr lang="en-US" b="0"/>
              <a:t>ASS 500 mg</a:t>
            </a:r>
            <a:endParaRPr lang="en-US" sz="1800" b="0"/>
          </a:p>
        </p:txBody>
      </p:sp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449263" y="3425825"/>
            <a:ext cx="354012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b="0"/>
              <a:t>0</a:t>
            </a:r>
          </a:p>
        </p:txBody>
      </p:sp>
      <p:sp>
        <p:nvSpPr>
          <p:cNvPr id="228359" name="Line 7"/>
          <p:cNvSpPr>
            <a:spLocks noChangeShapeType="1"/>
          </p:cNvSpPr>
          <p:nvPr/>
        </p:nvSpPr>
        <p:spPr bwMode="auto">
          <a:xfrm flipV="1">
            <a:off x="625475" y="3876675"/>
            <a:ext cx="0" cy="352425"/>
          </a:xfrm>
          <a:prstGeom prst="line">
            <a:avLst/>
          </a:prstGeom>
          <a:noFill/>
          <a:ln w="28575">
            <a:solidFill>
              <a:srgbClr val="FF2323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360" name="Line 8"/>
          <p:cNvSpPr>
            <a:spLocks noChangeShapeType="1"/>
          </p:cNvSpPr>
          <p:nvPr/>
        </p:nvSpPr>
        <p:spPr bwMode="auto">
          <a:xfrm flipV="1">
            <a:off x="803275" y="3876675"/>
            <a:ext cx="0" cy="352425"/>
          </a:xfrm>
          <a:prstGeom prst="line">
            <a:avLst/>
          </a:prstGeom>
          <a:noFill/>
          <a:ln w="28575">
            <a:solidFill>
              <a:srgbClr val="FF2323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361" name="Line 9"/>
          <p:cNvSpPr>
            <a:spLocks noChangeShapeType="1"/>
          </p:cNvSpPr>
          <p:nvPr/>
        </p:nvSpPr>
        <p:spPr bwMode="auto">
          <a:xfrm flipV="1">
            <a:off x="982663" y="3876675"/>
            <a:ext cx="0" cy="352425"/>
          </a:xfrm>
          <a:prstGeom prst="line">
            <a:avLst/>
          </a:prstGeom>
          <a:noFill/>
          <a:ln w="28575">
            <a:solidFill>
              <a:srgbClr val="FF2323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362" name="Line 10"/>
          <p:cNvSpPr>
            <a:spLocks noChangeShapeType="1"/>
          </p:cNvSpPr>
          <p:nvPr/>
        </p:nvSpPr>
        <p:spPr bwMode="auto">
          <a:xfrm>
            <a:off x="619125" y="3230563"/>
            <a:ext cx="0" cy="182562"/>
          </a:xfrm>
          <a:prstGeom prst="line">
            <a:avLst/>
          </a:prstGeom>
          <a:noFill/>
          <a:ln w="25400">
            <a:solidFill>
              <a:srgbClr val="99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363" name="Line 11"/>
          <p:cNvSpPr>
            <a:spLocks noChangeShapeType="1"/>
          </p:cNvSpPr>
          <p:nvPr/>
        </p:nvSpPr>
        <p:spPr bwMode="auto">
          <a:xfrm>
            <a:off x="6069013" y="3230563"/>
            <a:ext cx="0" cy="182562"/>
          </a:xfrm>
          <a:prstGeom prst="line">
            <a:avLst/>
          </a:prstGeom>
          <a:noFill/>
          <a:ln w="25400">
            <a:solidFill>
              <a:srgbClr val="99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364" name="Line 12"/>
          <p:cNvSpPr>
            <a:spLocks noChangeShapeType="1"/>
          </p:cNvSpPr>
          <p:nvPr/>
        </p:nvSpPr>
        <p:spPr bwMode="auto">
          <a:xfrm flipH="1">
            <a:off x="6978650" y="3225800"/>
            <a:ext cx="42863" cy="195263"/>
          </a:xfrm>
          <a:prstGeom prst="line">
            <a:avLst/>
          </a:prstGeom>
          <a:noFill/>
          <a:ln w="57150">
            <a:solidFill>
              <a:srgbClr val="99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365" name="Line 13"/>
          <p:cNvSpPr>
            <a:spLocks noChangeShapeType="1"/>
          </p:cNvSpPr>
          <p:nvPr/>
        </p:nvSpPr>
        <p:spPr bwMode="auto">
          <a:xfrm flipH="1">
            <a:off x="7104063" y="3225800"/>
            <a:ext cx="42862" cy="195263"/>
          </a:xfrm>
          <a:prstGeom prst="line">
            <a:avLst/>
          </a:prstGeom>
          <a:noFill/>
          <a:ln w="57150">
            <a:solidFill>
              <a:srgbClr val="99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366" name="Line 14"/>
          <p:cNvSpPr>
            <a:spLocks noChangeShapeType="1"/>
          </p:cNvSpPr>
          <p:nvPr/>
        </p:nvSpPr>
        <p:spPr bwMode="auto">
          <a:xfrm>
            <a:off x="7140575" y="3322638"/>
            <a:ext cx="1198563" cy="0"/>
          </a:xfrm>
          <a:prstGeom prst="line">
            <a:avLst/>
          </a:prstGeom>
          <a:noFill/>
          <a:ln w="57150">
            <a:solidFill>
              <a:srgbClr val="99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367" name="Line 15"/>
          <p:cNvSpPr>
            <a:spLocks noChangeShapeType="1"/>
          </p:cNvSpPr>
          <p:nvPr/>
        </p:nvSpPr>
        <p:spPr bwMode="auto">
          <a:xfrm flipV="1">
            <a:off x="6075363" y="3876675"/>
            <a:ext cx="0" cy="352425"/>
          </a:xfrm>
          <a:prstGeom prst="line">
            <a:avLst/>
          </a:prstGeom>
          <a:noFill/>
          <a:ln w="28575">
            <a:solidFill>
              <a:srgbClr val="FF2323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368" name="Text Box 16"/>
          <p:cNvSpPr txBox="1">
            <a:spLocks noChangeArrowheads="1"/>
          </p:cNvSpPr>
          <p:nvPr/>
        </p:nvSpPr>
        <p:spPr bwMode="auto">
          <a:xfrm>
            <a:off x="5303838" y="4302125"/>
            <a:ext cx="1582737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repeat </a:t>
            </a:r>
            <a:br>
              <a:rPr lang="en-US" b="0"/>
            </a:br>
            <a:r>
              <a:rPr lang="en-US" b="0"/>
              <a:t>angiography</a:t>
            </a:r>
          </a:p>
        </p:txBody>
      </p:sp>
      <p:sp>
        <p:nvSpPr>
          <p:cNvPr id="228369" name="Line 17"/>
          <p:cNvSpPr>
            <a:spLocks noChangeShapeType="1"/>
          </p:cNvSpPr>
          <p:nvPr/>
        </p:nvSpPr>
        <p:spPr bwMode="auto">
          <a:xfrm flipV="1">
            <a:off x="8377238" y="3876675"/>
            <a:ext cx="0" cy="352425"/>
          </a:xfrm>
          <a:prstGeom prst="line">
            <a:avLst/>
          </a:prstGeom>
          <a:noFill/>
          <a:ln w="28575">
            <a:solidFill>
              <a:srgbClr val="FF2323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370" name="Text Box 18"/>
          <p:cNvSpPr txBox="1">
            <a:spLocks noChangeArrowheads="1"/>
          </p:cNvSpPr>
          <p:nvPr/>
        </p:nvSpPr>
        <p:spPr bwMode="auto">
          <a:xfrm>
            <a:off x="7796213" y="4302125"/>
            <a:ext cx="1201737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clinical</a:t>
            </a:r>
            <a:br>
              <a:rPr lang="en-US" b="0"/>
            </a:br>
            <a:r>
              <a:rPr lang="en-US" b="0"/>
              <a:t>follow-up</a:t>
            </a:r>
          </a:p>
        </p:txBody>
      </p:sp>
      <p:sp>
        <p:nvSpPr>
          <p:cNvPr id="228371" name="Text Box 19"/>
          <p:cNvSpPr txBox="1">
            <a:spLocks noChangeArrowheads="1"/>
          </p:cNvSpPr>
          <p:nvPr/>
        </p:nvSpPr>
        <p:spPr bwMode="auto">
          <a:xfrm>
            <a:off x="5368925" y="3495675"/>
            <a:ext cx="1217613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b="0"/>
              <a:t>6-8 mo.</a:t>
            </a:r>
          </a:p>
        </p:txBody>
      </p:sp>
      <p:sp>
        <p:nvSpPr>
          <p:cNvPr id="228372" name="Line 20"/>
          <p:cNvSpPr>
            <a:spLocks noChangeShapeType="1"/>
          </p:cNvSpPr>
          <p:nvPr/>
        </p:nvSpPr>
        <p:spPr bwMode="auto">
          <a:xfrm>
            <a:off x="8328025" y="3232150"/>
            <a:ext cx="0" cy="182563"/>
          </a:xfrm>
          <a:prstGeom prst="line">
            <a:avLst/>
          </a:prstGeom>
          <a:noFill/>
          <a:ln w="25400">
            <a:solidFill>
              <a:srgbClr val="99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373" name="Text Box 21"/>
          <p:cNvSpPr txBox="1">
            <a:spLocks noChangeArrowheads="1"/>
          </p:cNvSpPr>
          <p:nvPr/>
        </p:nvSpPr>
        <p:spPr bwMode="auto">
          <a:xfrm>
            <a:off x="7694613" y="3476625"/>
            <a:ext cx="1116012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b="0"/>
              <a:t>12 mo.</a:t>
            </a:r>
          </a:p>
        </p:txBody>
      </p:sp>
      <p:sp>
        <p:nvSpPr>
          <p:cNvPr id="228374" name="Rectangle 22"/>
          <p:cNvSpPr>
            <a:spLocks noChangeArrowheads="1"/>
          </p:cNvSpPr>
          <p:nvPr/>
        </p:nvSpPr>
        <p:spPr bwMode="auto">
          <a:xfrm>
            <a:off x="1181100" y="74613"/>
            <a:ext cx="6765925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935038"/>
            <a:r>
              <a:rPr lang="en-US" altLang="de-DE" sz="3500" b="0">
                <a:solidFill>
                  <a:srgbClr val="FFCC00"/>
                </a:solidFill>
              </a:rPr>
              <a:t>Follow-Up Protocol</a:t>
            </a:r>
            <a:endParaRPr lang="en-US" sz="3500" b="0">
              <a:solidFill>
                <a:srgbClr val="FFCC00"/>
              </a:solidFill>
            </a:endParaRPr>
          </a:p>
        </p:txBody>
      </p:sp>
      <p:sp>
        <p:nvSpPr>
          <p:cNvPr id="228375" name="Line 23"/>
          <p:cNvSpPr>
            <a:spLocks noChangeShapeType="1"/>
          </p:cNvSpPr>
          <p:nvPr/>
        </p:nvSpPr>
        <p:spPr bwMode="auto">
          <a:xfrm>
            <a:off x="3605213" y="3230563"/>
            <a:ext cx="0" cy="182562"/>
          </a:xfrm>
          <a:prstGeom prst="line">
            <a:avLst/>
          </a:prstGeom>
          <a:noFill/>
          <a:ln w="25400">
            <a:solidFill>
              <a:srgbClr val="99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376" name="Text Box 24"/>
          <p:cNvSpPr txBox="1">
            <a:spLocks noChangeArrowheads="1"/>
          </p:cNvSpPr>
          <p:nvPr/>
        </p:nvSpPr>
        <p:spPr bwMode="auto">
          <a:xfrm>
            <a:off x="3114675" y="3470275"/>
            <a:ext cx="77787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b="0"/>
              <a:t>30 d</a:t>
            </a:r>
          </a:p>
        </p:txBody>
      </p:sp>
      <p:sp>
        <p:nvSpPr>
          <p:cNvPr id="228377" name="Line 25"/>
          <p:cNvSpPr>
            <a:spLocks noChangeShapeType="1"/>
          </p:cNvSpPr>
          <p:nvPr/>
        </p:nvSpPr>
        <p:spPr bwMode="auto">
          <a:xfrm flipV="1">
            <a:off x="3603625" y="3881438"/>
            <a:ext cx="0" cy="352425"/>
          </a:xfrm>
          <a:prstGeom prst="line">
            <a:avLst/>
          </a:prstGeom>
          <a:noFill/>
          <a:ln w="28575">
            <a:solidFill>
              <a:srgbClr val="FF2323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378" name="Text Box 26"/>
          <p:cNvSpPr txBox="1">
            <a:spLocks noChangeArrowheads="1"/>
          </p:cNvSpPr>
          <p:nvPr/>
        </p:nvSpPr>
        <p:spPr bwMode="auto">
          <a:xfrm>
            <a:off x="2998788" y="4302125"/>
            <a:ext cx="1201737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clinical</a:t>
            </a:r>
            <a:br>
              <a:rPr lang="en-US" b="0"/>
            </a:br>
            <a:r>
              <a:rPr lang="en-US" b="0"/>
              <a:t>follow-up</a:t>
            </a:r>
          </a:p>
        </p:txBody>
      </p:sp>
      <p:sp>
        <p:nvSpPr>
          <p:cNvPr id="228379" name="Line 27"/>
          <p:cNvSpPr>
            <a:spLocks noChangeShapeType="1"/>
          </p:cNvSpPr>
          <p:nvPr/>
        </p:nvSpPr>
        <p:spPr bwMode="auto">
          <a:xfrm flipH="1">
            <a:off x="4908550" y="3225800"/>
            <a:ext cx="42863" cy="195263"/>
          </a:xfrm>
          <a:prstGeom prst="line">
            <a:avLst/>
          </a:prstGeom>
          <a:noFill/>
          <a:ln w="57150">
            <a:solidFill>
              <a:srgbClr val="99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380" name="Line 28"/>
          <p:cNvSpPr>
            <a:spLocks noChangeShapeType="1"/>
          </p:cNvSpPr>
          <p:nvPr/>
        </p:nvSpPr>
        <p:spPr bwMode="auto">
          <a:xfrm flipH="1">
            <a:off x="5026025" y="3225800"/>
            <a:ext cx="42863" cy="195263"/>
          </a:xfrm>
          <a:prstGeom prst="line">
            <a:avLst/>
          </a:prstGeom>
          <a:noFill/>
          <a:ln w="57150">
            <a:solidFill>
              <a:srgbClr val="99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381" name="Line 29"/>
          <p:cNvSpPr>
            <a:spLocks noChangeShapeType="1"/>
          </p:cNvSpPr>
          <p:nvPr/>
        </p:nvSpPr>
        <p:spPr bwMode="auto">
          <a:xfrm>
            <a:off x="5062538" y="3322638"/>
            <a:ext cx="1928812" cy="0"/>
          </a:xfrm>
          <a:prstGeom prst="line">
            <a:avLst/>
          </a:prstGeom>
          <a:noFill/>
          <a:ln w="57150">
            <a:solidFill>
              <a:srgbClr val="99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382" name="Text Box 30"/>
          <p:cNvSpPr txBox="1">
            <a:spLocks noChangeArrowheads="1"/>
          </p:cNvSpPr>
          <p:nvPr/>
        </p:nvSpPr>
        <p:spPr bwMode="auto">
          <a:xfrm>
            <a:off x="131763" y="5489575"/>
            <a:ext cx="6742112" cy="1146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l"/>
            <a:r>
              <a:rPr lang="de-DE" b="0"/>
              <a:t>Clopidogrel	</a:t>
            </a:r>
            <a:r>
              <a:rPr lang="en-US" b="0"/>
              <a:t>2x75 mg/day until discharge </a:t>
            </a:r>
            <a:br>
              <a:rPr lang="en-US" b="0"/>
            </a:br>
            <a:r>
              <a:rPr lang="en-US" b="0"/>
              <a:t>		75 mg at least 6 months after index PCI</a:t>
            </a:r>
          </a:p>
          <a:p>
            <a:pPr algn="l"/>
            <a:r>
              <a:rPr lang="en-US" b="0"/>
              <a:t>Aspirin		200 mg/d indefinitely </a:t>
            </a:r>
            <a:endParaRPr lang="de-DE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9553" name="Group 177"/>
          <p:cNvGraphicFramePr>
            <a:graphicFrameLocks noGrp="1"/>
          </p:cNvGraphicFramePr>
          <p:nvPr/>
        </p:nvGraphicFramePr>
        <p:xfrm>
          <a:off x="1325563" y="1465263"/>
          <a:ext cx="6831012" cy="5180012"/>
        </p:xfrm>
        <a:graphic>
          <a:graphicData uri="http://schemas.openxmlformats.org/drawingml/2006/table">
            <a:tbl>
              <a:tblPr/>
              <a:tblGrid>
                <a:gridCol w="3778250"/>
                <a:gridCol w="1562100"/>
                <a:gridCol w="1490662"/>
              </a:tblGrid>
              <a:tr h="858838">
                <a:tc>
                  <a:txBody>
                    <a:bodyPr/>
                    <a:lstStyle/>
                    <a:p>
                      <a:pPr marL="0" marR="0" lvl="0" indent="0" algn="l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30400" marR="230400" marT="115200" marB="1152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DES</a:t>
                      </a:r>
                    </a:p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n=303</a:t>
                      </a:r>
                    </a:p>
                  </a:txBody>
                  <a:tcPr marL="230400" marR="230400" marT="115200" marB="1152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/>
                          <a:latin typeface="Arial" pitchFamily="34" charset="0"/>
                        </a:rPr>
                        <a:t>BMS</a:t>
                      </a:r>
                    </a:p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/>
                          <a:latin typeface="Arial" pitchFamily="34" charset="0"/>
                        </a:rPr>
                        <a:t>n=307</a:t>
                      </a:r>
                    </a:p>
                  </a:txBody>
                  <a:tcPr marL="230400" marR="230400" marT="115200" marB="1152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Age, years</a:t>
                      </a:r>
                    </a:p>
                  </a:txBody>
                  <a:tcPr marL="230400" marR="230400" marT="115200" marB="1152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71.4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±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9.0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0400" marR="230400" marT="115200" marB="1152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/>
                          <a:latin typeface="Arial" pitchFamily="34" charset="0"/>
                        </a:rPr>
                        <a:t>71.5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±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9.3</a:t>
                      </a:r>
                    </a:p>
                  </a:txBody>
                  <a:tcPr marL="230400" marR="230400" marT="115200" marB="1152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Female, %</a:t>
                      </a:r>
                    </a:p>
                  </a:txBody>
                  <a:tcPr marL="230400" marR="230400" marT="115200" marB="1152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marL="230400" marR="230400" marT="115200" marB="1152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marL="230400" marR="230400" marT="115200" marB="1152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Art. hypertension, %</a:t>
                      </a:r>
                    </a:p>
                  </a:txBody>
                  <a:tcPr marL="230400" marR="230400" marT="115200" marB="1152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71</a:t>
                      </a:r>
                    </a:p>
                  </a:txBody>
                  <a:tcPr marL="230400" marR="230400" marT="115200" marB="1152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/>
                          <a:latin typeface="Arial" pitchFamily="34" charset="0"/>
                        </a:rPr>
                        <a:t>73</a:t>
                      </a:r>
                    </a:p>
                  </a:txBody>
                  <a:tcPr marL="230400" marR="230400" marT="115200" marB="1152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Diabetes, %</a:t>
                      </a:r>
                    </a:p>
                  </a:txBody>
                  <a:tcPr marL="230400" marR="230400" marT="115200" marB="1152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37</a:t>
                      </a:r>
                    </a:p>
                  </a:txBody>
                  <a:tcPr marL="230400" marR="230400" marT="115200" marB="1152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/>
                          <a:latin typeface="Arial" pitchFamily="34" charset="0"/>
                        </a:rPr>
                        <a:t>35</a:t>
                      </a:r>
                    </a:p>
                  </a:txBody>
                  <a:tcPr marL="230400" marR="230400" marT="115200" marB="1152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Current smoker, %</a:t>
                      </a:r>
                    </a:p>
                  </a:txBody>
                  <a:tcPr marL="230400" marR="230400" marT="115200" marB="1152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marL="230400" marR="230400" marT="115200" marB="1152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marL="230400" marR="230400" marT="115200" marB="1152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Hyperlipidemia, %</a:t>
                      </a:r>
                    </a:p>
                  </a:txBody>
                  <a:tcPr marL="230400" marR="230400" marT="115200" marB="1152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88</a:t>
                      </a:r>
                    </a:p>
                  </a:txBody>
                  <a:tcPr marL="230400" marR="230400" marT="115200" marB="1152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/>
                          <a:latin typeface="Arial" pitchFamily="34" charset="0"/>
                        </a:rPr>
                        <a:t>86</a:t>
                      </a:r>
                    </a:p>
                  </a:txBody>
                  <a:tcPr marL="230400" marR="230400" marT="115200" marB="1152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SVG age, years</a:t>
                      </a:r>
                    </a:p>
                  </a:txBody>
                  <a:tcPr marL="230400" marR="230400" marT="115200" marB="1152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13.8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±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5.5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0400" marR="230400" marT="115200" marB="1152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/>
                          <a:latin typeface="Arial" pitchFamily="34" charset="0"/>
                        </a:rPr>
                        <a:t>13.5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±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5.1</a:t>
                      </a:r>
                    </a:p>
                  </a:txBody>
                  <a:tcPr marL="230400" marR="230400" marT="115200" marB="1152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History of MI, %</a:t>
                      </a: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30400" marR="230400" marT="115200" marB="1152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56</a:t>
                      </a:r>
                    </a:p>
                  </a:txBody>
                  <a:tcPr marL="230400" marR="230400" marT="115200" marB="1152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/>
                          <a:latin typeface="Arial" pitchFamily="34" charset="0"/>
                        </a:rPr>
                        <a:t>55</a:t>
                      </a:r>
                    </a:p>
                  </a:txBody>
                  <a:tcPr marL="230400" marR="230400" marT="115200" marB="1152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9424" name="Rectangle 48"/>
          <p:cNvSpPr>
            <a:spLocks noChangeArrowheads="1"/>
          </p:cNvSpPr>
          <p:nvPr/>
        </p:nvSpPr>
        <p:spPr bwMode="auto">
          <a:xfrm>
            <a:off x="400050" y="115888"/>
            <a:ext cx="7715250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935038"/>
            <a:r>
              <a:rPr lang="en-US" altLang="de-DE" sz="3500" b="0">
                <a:solidFill>
                  <a:srgbClr val="FFCC00"/>
                </a:solidFill>
              </a:rPr>
              <a:t>Baseline clinical characteristics</a:t>
            </a:r>
            <a:endParaRPr lang="en-US" sz="3500" b="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0478" name="Group 78"/>
          <p:cNvGraphicFramePr>
            <a:graphicFrameLocks noGrp="1"/>
          </p:cNvGraphicFramePr>
          <p:nvPr/>
        </p:nvGraphicFramePr>
        <p:xfrm>
          <a:off x="1147763" y="1189038"/>
          <a:ext cx="7005637" cy="5297487"/>
        </p:xfrm>
        <a:graphic>
          <a:graphicData uri="http://schemas.openxmlformats.org/drawingml/2006/table">
            <a:tbl>
              <a:tblPr/>
              <a:tblGrid>
                <a:gridCol w="3959225"/>
                <a:gridCol w="1558925"/>
                <a:gridCol w="1487487"/>
              </a:tblGrid>
              <a:tr h="906463">
                <a:tc>
                  <a:txBody>
                    <a:bodyPr/>
                    <a:lstStyle/>
                    <a:p>
                      <a:pPr marL="0" marR="0" lvl="0" indent="0" algn="l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28600" marR="228600" marT="118872" marB="1188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DES</a:t>
                      </a:r>
                    </a:p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n=303</a:t>
                      </a:r>
                    </a:p>
                  </a:txBody>
                  <a:tcPr marL="228600" marR="228600" marT="118872" marB="1188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/>
                          <a:latin typeface="Arial" pitchFamily="34" charset="0"/>
                        </a:rPr>
                        <a:t>BMS</a:t>
                      </a:r>
                    </a:p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/>
                          <a:latin typeface="Arial" pitchFamily="34" charset="0"/>
                        </a:rPr>
                        <a:t>n=307</a:t>
                      </a:r>
                    </a:p>
                  </a:txBody>
                  <a:tcPr marL="228600" marR="228600" marT="118872" marB="1188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Clinical presentation, %</a:t>
                      </a:r>
                    </a:p>
                  </a:txBody>
                  <a:tcPr marL="228600" marR="228600" marT="118872" marB="1188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28600" marR="228600" marT="118872" marB="1188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99CC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28600" marR="228600" marT="118872" marB="1188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457200" algn="l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acute MI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28600" marR="228600" marT="118872" marB="1188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17</a:t>
                      </a:r>
                    </a:p>
                  </a:txBody>
                  <a:tcPr marL="228600" marR="228600" marT="118872" marB="1188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marL="228600" marR="228600" marT="118872" marB="1188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457200" algn="l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unstable angina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28600" marR="228600" marT="118872" marB="1188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21</a:t>
                      </a:r>
                    </a:p>
                  </a:txBody>
                  <a:tcPr marL="228600" marR="228600" marT="118872" marB="1188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/>
                          <a:latin typeface="Arial" pitchFamily="34" charset="0"/>
                        </a:rPr>
                        <a:t>27</a:t>
                      </a:r>
                    </a:p>
                  </a:txBody>
                  <a:tcPr marL="228600" marR="228600" marT="118872" marB="1188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457200" algn="l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stable angina</a:t>
                      </a: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28600" marR="228600" marT="118872" marB="1188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62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8600" marR="228600" marT="118872" marB="1188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</a:p>
                  </a:txBody>
                  <a:tcPr marL="228600" marR="228600" marT="118872" marB="1188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Multivessel disease, %</a:t>
                      </a:r>
                    </a:p>
                  </a:txBody>
                  <a:tcPr marL="228600" marR="228600" marT="118872" marB="1188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98</a:t>
                      </a:r>
                    </a:p>
                  </a:txBody>
                  <a:tcPr marL="228600" marR="228600" marT="118872" marB="1188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/>
                          <a:latin typeface="Arial" pitchFamily="34" charset="0"/>
                        </a:rPr>
                        <a:t>99</a:t>
                      </a:r>
                    </a:p>
                  </a:txBody>
                  <a:tcPr marL="228600" marR="228600" marT="118872" marB="1188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Multilesion PCI, %</a:t>
                      </a:r>
                    </a:p>
                  </a:txBody>
                  <a:tcPr marL="228600" marR="228600" marT="118872" marB="1188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228600" marR="228600" marT="118872" marB="1188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228600" marR="228600" marT="118872" marB="1188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&gt;1 SVGs treated/patient, %</a:t>
                      </a:r>
                    </a:p>
                  </a:txBody>
                  <a:tcPr marL="228600" marR="228600" marT="118872" marB="1188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4.0</a:t>
                      </a:r>
                    </a:p>
                  </a:txBody>
                  <a:tcPr marL="228600" marR="228600" marT="118872" marB="1188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/>
                          <a:latin typeface="Arial" pitchFamily="34" charset="0"/>
                        </a:rPr>
                        <a:t>3.6</a:t>
                      </a:r>
                    </a:p>
                  </a:txBody>
                  <a:tcPr marL="228600" marR="228600" marT="118872" marB="1188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LV ejection fraction, %</a:t>
                      </a:r>
                    </a:p>
                  </a:txBody>
                  <a:tcPr marL="228600" marR="228600" marT="118872" marB="1188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49.2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±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12.2</a:t>
                      </a:r>
                    </a:p>
                  </a:txBody>
                  <a:tcPr marL="228600" marR="228600" marT="118872" marB="1188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/>
                          <a:latin typeface="Arial" pitchFamily="34" charset="0"/>
                        </a:rPr>
                        <a:t>49.5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±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13.8</a:t>
                      </a:r>
                    </a:p>
                  </a:txBody>
                  <a:tcPr marL="228600" marR="228600" marT="118872" marB="1188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0450" name="Rectangle 50"/>
          <p:cNvSpPr>
            <a:spLocks noChangeArrowheads="1"/>
          </p:cNvSpPr>
          <p:nvPr/>
        </p:nvSpPr>
        <p:spPr bwMode="auto">
          <a:xfrm>
            <a:off x="614363" y="73025"/>
            <a:ext cx="7256462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935038"/>
            <a:r>
              <a:rPr lang="en-US" altLang="de-DE" sz="3500" b="0">
                <a:solidFill>
                  <a:srgbClr val="FFCC00"/>
                </a:solidFill>
              </a:rPr>
              <a:t>Baseline clinical characteristics, II</a:t>
            </a:r>
            <a:endParaRPr lang="en-US" sz="3500" b="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1104900" y="90488"/>
            <a:ext cx="6765925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935038"/>
            <a:r>
              <a:rPr lang="en-US" altLang="de-DE" sz="3600" b="0">
                <a:solidFill>
                  <a:srgbClr val="FFCC00"/>
                </a:solidFill>
              </a:rPr>
              <a:t>Angiographic characteristics</a:t>
            </a:r>
            <a:endParaRPr lang="en-US" sz="3600" b="0">
              <a:solidFill>
                <a:srgbClr val="FFCC00"/>
              </a:solidFill>
            </a:endParaRPr>
          </a:p>
        </p:txBody>
      </p:sp>
      <p:graphicFrame>
        <p:nvGraphicFramePr>
          <p:cNvPr id="231540" name="Group 116"/>
          <p:cNvGraphicFramePr>
            <a:graphicFrameLocks noGrp="1"/>
          </p:cNvGraphicFramePr>
          <p:nvPr>
            <p:ph/>
          </p:nvPr>
        </p:nvGraphicFramePr>
        <p:xfrm>
          <a:off x="1131888" y="1457325"/>
          <a:ext cx="7005637" cy="4154488"/>
        </p:xfrm>
        <a:graphic>
          <a:graphicData uri="http://schemas.openxmlformats.org/drawingml/2006/table">
            <a:tbl>
              <a:tblPr/>
              <a:tblGrid>
                <a:gridCol w="3959225"/>
                <a:gridCol w="1558925"/>
                <a:gridCol w="1487487"/>
              </a:tblGrid>
              <a:tr h="906463">
                <a:tc>
                  <a:txBody>
                    <a:bodyPr/>
                    <a:lstStyle/>
                    <a:p>
                      <a:pPr marL="0" marR="0" lvl="0" indent="0" algn="l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28600" marR="228600" marT="118872" marB="1188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DES</a:t>
                      </a:r>
                    </a:p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n=386</a:t>
                      </a:r>
                    </a:p>
                  </a:txBody>
                  <a:tcPr marL="228600" marR="228600" marT="118872" marB="1188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/>
                          <a:latin typeface="Arial" pitchFamily="34" charset="0"/>
                        </a:rPr>
                        <a:t>BMS</a:t>
                      </a:r>
                    </a:p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/>
                          <a:latin typeface="Arial" pitchFamily="34" charset="0"/>
                        </a:rPr>
                        <a:t>n=385</a:t>
                      </a:r>
                    </a:p>
                  </a:txBody>
                  <a:tcPr marL="228600" marR="228600" marT="118872" marB="1188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Recipient vessel, %</a:t>
                      </a:r>
                    </a:p>
                  </a:txBody>
                  <a:tcPr marL="228600" marR="228600" marT="118872" marB="1188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28600" marR="228600" marT="118872" marB="1188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99CC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28600" marR="228600" marT="118872" marB="1188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457200" algn="l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LAD/diagonal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28600" marR="228600" marT="118872" marB="1188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32.0</a:t>
                      </a:r>
                    </a:p>
                  </a:txBody>
                  <a:tcPr marL="228600" marR="228600" marT="118872" marB="1188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/>
                          <a:latin typeface="Arial" pitchFamily="34" charset="0"/>
                        </a:rPr>
                        <a:t>31.0</a:t>
                      </a:r>
                    </a:p>
                  </a:txBody>
                  <a:tcPr marL="228600" marR="228600" marT="118872" marB="1188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457200" algn="l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LCx/marginal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28600" marR="228600" marT="118872" marB="1188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35.0</a:t>
                      </a:r>
                    </a:p>
                  </a:txBody>
                  <a:tcPr marL="228600" marR="228600" marT="118872" marB="1188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/>
                          <a:latin typeface="Arial" pitchFamily="34" charset="0"/>
                        </a:rPr>
                        <a:t>36.0</a:t>
                      </a:r>
                    </a:p>
                  </a:txBody>
                  <a:tcPr marL="228600" marR="228600" marT="118872" marB="1188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457200" algn="l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RCA/PDA</a:t>
                      </a: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28600" marR="228600" marT="118872" marB="1188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33.0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8600" marR="228600" marT="118872" marB="1188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33.0</a:t>
                      </a:r>
                    </a:p>
                  </a:txBody>
                  <a:tcPr marL="228600" marR="228600" marT="118872" marB="1188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Vessel size, mm</a:t>
                      </a:r>
                    </a:p>
                  </a:txBody>
                  <a:tcPr marL="228600" marR="228600" marT="118872" marB="1188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3.36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±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0.67</a:t>
                      </a:r>
                    </a:p>
                  </a:txBody>
                  <a:tcPr marL="228600" marR="228600" marT="118872" marB="1188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/>
                          <a:latin typeface="Arial" pitchFamily="34" charset="0"/>
                        </a:rPr>
                        <a:t>3.38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±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0.73</a:t>
                      </a:r>
                    </a:p>
                  </a:txBody>
                  <a:tcPr marL="228600" marR="228600" marT="118872" marB="1188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Total stented length, mm</a:t>
                      </a:r>
                    </a:p>
                  </a:txBody>
                  <a:tcPr marL="228600" marR="228600" marT="118872" marB="1188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26.8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±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15.4</a:t>
                      </a:r>
                    </a:p>
                  </a:txBody>
                  <a:tcPr marL="228600" marR="228600" marT="118872" marB="1188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/>
                          <a:latin typeface="Arial" pitchFamily="34" charset="0"/>
                        </a:rPr>
                        <a:t>27.5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±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17.7</a:t>
                      </a:r>
                    </a:p>
                  </a:txBody>
                  <a:tcPr marL="228600" marR="228600" marT="118872" marB="1188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64" name="Object 4"/>
          <p:cNvGraphicFramePr>
            <a:graphicFrameLocks noChangeAspect="1"/>
          </p:cNvGraphicFramePr>
          <p:nvPr/>
        </p:nvGraphicFramePr>
        <p:xfrm>
          <a:off x="152400" y="2847975"/>
          <a:ext cx="4124325" cy="3810000"/>
        </p:xfrm>
        <a:graphic>
          <a:graphicData uri="http://schemas.openxmlformats.org/presentationml/2006/ole">
            <p:oleObj spid="_x0000_s245764" name="Diagramm" r:id="rId3" imgW="4124325" imgH="3810000" progId="MSGraph.Chart.8">
              <p:embed followColorScheme="full"/>
            </p:oleObj>
          </a:graphicData>
        </a:graphic>
      </p:graphicFrame>
      <p:sp>
        <p:nvSpPr>
          <p:cNvPr id="245769" name="Text Box 9"/>
          <p:cNvSpPr txBox="1">
            <a:spLocks noChangeAspect="1" noChangeArrowheads="1"/>
          </p:cNvSpPr>
          <p:nvPr/>
        </p:nvSpPr>
        <p:spPr bwMode="auto">
          <a:xfrm>
            <a:off x="161925" y="2751138"/>
            <a:ext cx="984250" cy="841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r>
              <a:rPr lang="de-DE" b="0">
                <a:solidFill>
                  <a:srgbClr val="FFFF00"/>
                </a:solidFill>
              </a:rPr>
              <a:t>DES</a:t>
            </a:r>
          </a:p>
          <a:p>
            <a:r>
              <a:rPr lang="de-DE" b="0">
                <a:solidFill>
                  <a:srgbClr val="FFFF00"/>
                </a:solidFill>
              </a:rPr>
              <a:t>%</a:t>
            </a:r>
          </a:p>
        </p:txBody>
      </p:sp>
      <p:grpSp>
        <p:nvGrpSpPr>
          <p:cNvPr id="245790" name="Group 30"/>
          <p:cNvGrpSpPr>
            <a:grpSpLocks/>
          </p:cNvGrpSpPr>
          <p:nvPr/>
        </p:nvGrpSpPr>
        <p:grpSpPr bwMode="auto">
          <a:xfrm>
            <a:off x="7373938" y="1911350"/>
            <a:ext cx="1173162" cy="536575"/>
            <a:chOff x="514" y="1204"/>
            <a:chExt cx="739" cy="338"/>
          </a:xfrm>
        </p:grpSpPr>
        <p:sp>
          <p:nvSpPr>
            <p:cNvPr id="245772" name="Rectangle 12"/>
            <p:cNvSpPr>
              <a:spLocks noChangeArrowheads="1"/>
            </p:cNvSpPr>
            <p:nvPr/>
          </p:nvSpPr>
          <p:spPr bwMode="auto">
            <a:xfrm>
              <a:off x="514" y="1313"/>
              <a:ext cx="132" cy="120"/>
            </a:xfrm>
            <a:prstGeom prst="rect">
              <a:avLst/>
            </a:prstGeom>
            <a:solidFill>
              <a:srgbClr val="3366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230400" tIns="115200" rIns="230400" bIns="115200" anchor="ctr">
              <a:spAutoFit/>
            </a:bodyPr>
            <a:lstStyle/>
            <a:p>
              <a:endParaRPr lang="en-US"/>
            </a:p>
          </p:txBody>
        </p:sp>
        <p:sp>
          <p:nvSpPr>
            <p:cNvPr id="245773" name="Text Box 13"/>
            <p:cNvSpPr txBox="1">
              <a:spLocks noChangeArrowheads="1"/>
            </p:cNvSpPr>
            <p:nvPr/>
          </p:nvSpPr>
          <p:spPr bwMode="auto">
            <a:xfrm>
              <a:off x="550" y="1204"/>
              <a:ext cx="703" cy="3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230400" tIns="115200" rIns="230400" bIns="115200">
              <a:spAutoFit/>
            </a:bodyPr>
            <a:lstStyle/>
            <a:p>
              <a:pPr algn="l"/>
              <a:r>
                <a:rPr lang="de-DE" b="0"/>
                <a:t>&gt;75%</a:t>
              </a:r>
            </a:p>
          </p:txBody>
        </p:sp>
      </p:grpSp>
      <p:grpSp>
        <p:nvGrpSpPr>
          <p:cNvPr id="245787" name="Group 27"/>
          <p:cNvGrpSpPr>
            <a:grpSpLocks/>
          </p:cNvGrpSpPr>
          <p:nvPr/>
        </p:nvGrpSpPr>
        <p:grpSpPr bwMode="auto">
          <a:xfrm>
            <a:off x="5019675" y="1911350"/>
            <a:ext cx="1617663" cy="536575"/>
            <a:chOff x="1516" y="1204"/>
            <a:chExt cx="1019" cy="338"/>
          </a:xfrm>
        </p:grpSpPr>
        <p:sp>
          <p:nvSpPr>
            <p:cNvPr id="245775" name="Rectangle 15"/>
            <p:cNvSpPr>
              <a:spLocks noChangeArrowheads="1"/>
            </p:cNvSpPr>
            <p:nvPr/>
          </p:nvSpPr>
          <p:spPr bwMode="auto">
            <a:xfrm>
              <a:off x="1516" y="1313"/>
              <a:ext cx="132" cy="120"/>
            </a:xfrm>
            <a:prstGeom prst="rect">
              <a:avLst/>
            </a:prstGeom>
            <a:solidFill>
              <a:srgbClr val="808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230400" tIns="115200" rIns="230400" bIns="115200" anchor="ctr">
              <a:spAutoFit/>
            </a:bodyPr>
            <a:lstStyle/>
            <a:p>
              <a:endParaRPr lang="en-US"/>
            </a:p>
          </p:txBody>
        </p:sp>
        <p:sp>
          <p:nvSpPr>
            <p:cNvPr id="245776" name="Text Box 16"/>
            <p:cNvSpPr txBox="1">
              <a:spLocks noChangeArrowheads="1"/>
            </p:cNvSpPr>
            <p:nvPr/>
          </p:nvSpPr>
          <p:spPr bwMode="auto">
            <a:xfrm>
              <a:off x="1552" y="1204"/>
              <a:ext cx="983" cy="3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230400" tIns="115200" rIns="230400" bIns="115200">
              <a:spAutoFit/>
            </a:bodyPr>
            <a:lstStyle/>
            <a:p>
              <a:pPr algn="l"/>
              <a:r>
                <a:rPr lang="de-DE" b="0"/>
                <a:t>50%-75%</a:t>
              </a:r>
            </a:p>
          </p:txBody>
        </p:sp>
      </p:grpSp>
      <p:grpSp>
        <p:nvGrpSpPr>
          <p:cNvPr id="245788" name="Group 28"/>
          <p:cNvGrpSpPr>
            <a:grpSpLocks/>
          </p:cNvGrpSpPr>
          <p:nvPr/>
        </p:nvGrpSpPr>
        <p:grpSpPr bwMode="auto">
          <a:xfrm>
            <a:off x="2663825" y="1911350"/>
            <a:ext cx="1619250" cy="536575"/>
            <a:chOff x="2692" y="1204"/>
            <a:chExt cx="1020" cy="338"/>
          </a:xfrm>
        </p:grpSpPr>
        <p:sp>
          <p:nvSpPr>
            <p:cNvPr id="245778" name="Rectangle 18"/>
            <p:cNvSpPr>
              <a:spLocks noChangeArrowheads="1"/>
            </p:cNvSpPr>
            <p:nvPr/>
          </p:nvSpPr>
          <p:spPr bwMode="auto">
            <a:xfrm>
              <a:off x="2692" y="1313"/>
              <a:ext cx="132" cy="120"/>
            </a:xfrm>
            <a:prstGeom prst="rect">
              <a:avLst/>
            </a:prstGeom>
            <a:solidFill>
              <a:srgbClr val="99CC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230400" tIns="115200" rIns="230400" bIns="115200" anchor="ctr">
              <a:spAutoFit/>
            </a:bodyPr>
            <a:lstStyle/>
            <a:p>
              <a:endParaRPr lang="en-US"/>
            </a:p>
          </p:txBody>
        </p:sp>
        <p:sp>
          <p:nvSpPr>
            <p:cNvPr id="245779" name="Text Box 19"/>
            <p:cNvSpPr txBox="1">
              <a:spLocks noChangeArrowheads="1"/>
            </p:cNvSpPr>
            <p:nvPr/>
          </p:nvSpPr>
          <p:spPr bwMode="auto">
            <a:xfrm>
              <a:off x="2729" y="1204"/>
              <a:ext cx="983" cy="3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230400" tIns="115200" rIns="230400" bIns="115200">
              <a:spAutoFit/>
            </a:bodyPr>
            <a:lstStyle/>
            <a:p>
              <a:pPr algn="l"/>
              <a:r>
                <a:rPr lang="de-DE" b="0"/>
                <a:t>25%-50%</a:t>
              </a:r>
            </a:p>
          </p:txBody>
        </p:sp>
      </p:grpSp>
      <p:sp>
        <p:nvSpPr>
          <p:cNvPr id="245784" name="Rectangle 24"/>
          <p:cNvSpPr>
            <a:spLocks noChangeArrowheads="1"/>
          </p:cNvSpPr>
          <p:nvPr/>
        </p:nvSpPr>
        <p:spPr bwMode="auto">
          <a:xfrm>
            <a:off x="1946275" y="38100"/>
            <a:ext cx="4524375" cy="1330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230400" tIns="115200" rIns="230400" bIns="115200">
            <a:spAutoFit/>
          </a:bodyPr>
          <a:lstStyle/>
          <a:p>
            <a:r>
              <a:rPr lang="en-US" sz="3600" b="0">
                <a:solidFill>
                  <a:srgbClr val="FFCC00"/>
                </a:solidFill>
              </a:rPr>
              <a:t>Distribution of SVG</a:t>
            </a:r>
          </a:p>
          <a:p>
            <a:r>
              <a:rPr lang="en-US" sz="3600" b="0">
                <a:solidFill>
                  <a:srgbClr val="FFCC00"/>
                </a:solidFill>
              </a:rPr>
              <a:t>Degeneration Score</a:t>
            </a:r>
          </a:p>
        </p:txBody>
      </p:sp>
      <p:grpSp>
        <p:nvGrpSpPr>
          <p:cNvPr id="245789" name="Group 29"/>
          <p:cNvGrpSpPr>
            <a:grpSpLocks/>
          </p:cNvGrpSpPr>
          <p:nvPr/>
        </p:nvGrpSpPr>
        <p:grpSpPr bwMode="auto">
          <a:xfrm>
            <a:off x="679450" y="1911350"/>
            <a:ext cx="1247775" cy="536575"/>
            <a:chOff x="4142" y="2969"/>
            <a:chExt cx="786" cy="338"/>
          </a:xfrm>
        </p:grpSpPr>
        <p:sp>
          <p:nvSpPr>
            <p:cNvPr id="245782" name="Text Box 22"/>
            <p:cNvSpPr txBox="1">
              <a:spLocks noChangeArrowheads="1"/>
            </p:cNvSpPr>
            <p:nvPr/>
          </p:nvSpPr>
          <p:spPr bwMode="auto">
            <a:xfrm>
              <a:off x="4181" y="2969"/>
              <a:ext cx="747" cy="3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230400" tIns="115200" rIns="230400" bIns="115200">
              <a:spAutoFit/>
            </a:bodyPr>
            <a:lstStyle/>
            <a:p>
              <a:pPr algn="l"/>
              <a:r>
                <a:rPr lang="de-DE" b="0"/>
                <a:t>&lt; 25%</a:t>
              </a:r>
            </a:p>
          </p:txBody>
        </p:sp>
        <p:sp>
          <p:nvSpPr>
            <p:cNvPr id="245786" name="Rectangle 26"/>
            <p:cNvSpPr>
              <a:spLocks noChangeArrowheads="1"/>
            </p:cNvSpPr>
            <p:nvPr/>
          </p:nvSpPr>
          <p:spPr bwMode="auto">
            <a:xfrm>
              <a:off x="4142" y="3078"/>
              <a:ext cx="132" cy="120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230400" tIns="115200" rIns="230400" bIns="115200" anchor="ctr"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245791" name="Object 31"/>
          <p:cNvGraphicFramePr>
            <a:graphicFrameLocks noChangeAspect="1"/>
          </p:cNvGraphicFramePr>
          <p:nvPr/>
        </p:nvGraphicFramePr>
        <p:xfrm>
          <a:off x="4911725" y="2847975"/>
          <a:ext cx="4124325" cy="3810000"/>
        </p:xfrm>
        <a:graphic>
          <a:graphicData uri="http://schemas.openxmlformats.org/presentationml/2006/ole">
            <p:oleObj spid="_x0000_s245791" name="Diagramm" r:id="rId4" imgW="4124325" imgH="3810000" progId="MSGraph.Chart.8">
              <p:embed followColorScheme="full"/>
            </p:oleObj>
          </a:graphicData>
        </a:graphic>
      </p:graphicFrame>
      <p:sp>
        <p:nvSpPr>
          <p:cNvPr id="245792" name="Text Box 32"/>
          <p:cNvSpPr txBox="1">
            <a:spLocks noChangeAspect="1" noChangeArrowheads="1"/>
          </p:cNvSpPr>
          <p:nvPr/>
        </p:nvSpPr>
        <p:spPr bwMode="auto">
          <a:xfrm>
            <a:off x="7961313" y="2752725"/>
            <a:ext cx="1011237" cy="841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r>
              <a:rPr lang="de-DE" b="0">
                <a:solidFill>
                  <a:srgbClr val="DDDDDD"/>
                </a:solidFill>
              </a:rPr>
              <a:t>BMS</a:t>
            </a:r>
          </a:p>
          <a:p>
            <a:r>
              <a:rPr lang="de-DE" b="0">
                <a:solidFill>
                  <a:srgbClr val="DDDDDD"/>
                </a:solidFill>
              </a:rPr>
              <a:t>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7810" name="Object 2"/>
          <p:cNvGraphicFramePr>
            <a:graphicFrameLocks noChangeAspect="1"/>
          </p:cNvGraphicFramePr>
          <p:nvPr/>
        </p:nvGraphicFramePr>
        <p:xfrm>
          <a:off x="152400" y="2847975"/>
          <a:ext cx="4124325" cy="3810000"/>
        </p:xfrm>
        <a:graphic>
          <a:graphicData uri="http://schemas.openxmlformats.org/presentationml/2006/ole">
            <p:oleObj spid="_x0000_s247810" name="Diagramm" r:id="rId3" imgW="4124325" imgH="3810000" progId="MSGraph.Chart.8">
              <p:embed followColorScheme="full"/>
            </p:oleObj>
          </a:graphicData>
        </a:graphic>
      </p:graphicFrame>
      <p:sp>
        <p:nvSpPr>
          <p:cNvPr id="247811" name="Text Box 3"/>
          <p:cNvSpPr txBox="1">
            <a:spLocks noChangeAspect="1" noChangeArrowheads="1"/>
          </p:cNvSpPr>
          <p:nvPr/>
        </p:nvSpPr>
        <p:spPr bwMode="auto">
          <a:xfrm>
            <a:off x="161925" y="2751138"/>
            <a:ext cx="984250" cy="841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r>
              <a:rPr lang="de-DE" b="0">
                <a:solidFill>
                  <a:srgbClr val="FFFF00"/>
                </a:solidFill>
              </a:rPr>
              <a:t>DES</a:t>
            </a:r>
          </a:p>
          <a:p>
            <a:r>
              <a:rPr lang="de-DE" b="0">
                <a:solidFill>
                  <a:srgbClr val="FFFF00"/>
                </a:solidFill>
              </a:rPr>
              <a:t>%</a:t>
            </a:r>
          </a:p>
        </p:txBody>
      </p:sp>
      <p:grpSp>
        <p:nvGrpSpPr>
          <p:cNvPr id="247835" name="Group 27"/>
          <p:cNvGrpSpPr>
            <a:grpSpLocks/>
          </p:cNvGrpSpPr>
          <p:nvPr/>
        </p:nvGrpSpPr>
        <p:grpSpPr bwMode="auto">
          <a:xfrm>
            <a:off x="4894263" y="1873250"/>
            <a:ext cx="1266825" cy="536575"/>
            <a:chOff x="2899" y="1204"/>
            <a:chExt cx="798" cy="338"/>
          </a:xfrm>
        </p:grpSpPr>
        <p:sp>
          <p:nvSpPr>
            <p:cNvPr id="247813" name="Rectangle 5"/>
            <p:cNvSpPr>
              <a:spLocks noChangeArrowheads="1"/>
            </p:cNvSpPr>
            <p:nvPr/>
          </p:nvSpPr>
          <p:spPr bwMode="auto">
            <a:xfrm>
              <a:off x="2899" y="1313"/>
              <a:ext cx="132" cy="120"/>
            </a:xfrm>
            <a:prstGeom prst="rect">
              <a:avLst/>
            </a:prstGeom>
            <a:solidFill>
              <a:srgbClr val="CC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230400" tIns="115200" rIns="230400" bIns="115200" anchor="ctr">
              <a:spAutoFit/>
            </a:bodyPr>
            <a:lstStyle/>
            <a:p>
              <a:endParaRPr lang="en-US"/>
            </a:p>
          </p:txBody>
        </p:sp>
        <p:sp>
          <p:nvSpPr>
            <p:cNvPr id="247814" name="Text Box 6"/>
            <p:cNvSpPr txBox="1">
              <a:spLocks noChangeArrowheads="1"/>
            </p:cNvSpPr>
            <p:nvPr/>
          </p:nvSpPr>
          <p:spPr bwMode="auto">
            <a:xfrm>
              <a:off x="2935" y="1204"/>
              <a:ext cx="762" cy="3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230400" tIns="115200" rIns="230400" bIns="115200">
              <a:spAutoFit/>
            </a:bodyPr>
            <a:lstStyle/>
            <a:p>
              <a:pPr algn="l"/>
              <a:r>
                <a:rPr lang="de-DE" b="0"/>
                <a:t>medial</a:t>
              </a:r>
            </a:p>
          </p:txBody>
        </p:sp>
      </p:grpSp>
      <p:grpSp>
        <p:nvGrpSpPr>
          <p:cNvPr id="247836" name="Group 28"/>
          <p:cNvGrpSpPr>
            <a:grpSpLocks/>
          </p:cNvGrpSpPr>
          <p:nvPr/>
        </p:nvGrpSpPr>
        <p:grpSpPr bwMode="auto">
          <a:xfrm>
            <a:off x="3349625" y="1873250"/>
            <a:ext cx="1477963" cy="536575"/>
            <a:chOff x="1954" y="1204"/>
            <a:chExt cx="931" cy="338"/>
          </a:xfrm>
        </p:grpSpPr>
        <p:sp>
          <p:nvSpPr>
            <p:cNvPr id="247816" name="Rectangle 8"/>
            <p:cNvSpPr>
              <a:spLocks noChangeArrowheads="1"/>
            </p:cNvSpPr>
            <p:nvPr/>
          </p:nvSpPr>
          <p:spPr bwMode="auto">
            <a:xfrm>
              <a:off x="1954" y="1313"/>
              <a:ext cx="132" cy="12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230400" tIns="115200" rIns="230400" bIns="115200" anchor="ctr">
              <a:spAutoFit/>
            </a:bodyPr>
            <a:lstStyle/>
            <a:p>
              <a:endParaRPr lang="en-US"/>
            </a:p>
          </p:txBody>
        </p:sp>
        <p:sp>
          <p:nvSpPr>
            <p:cNvPr id="247817" name="Text Box 9"/>
            <p:cNvSpPr txBox="1">
              <a:spLocks noChangeArrowheads="1"/>
            </p:cNvSpPr>
            <p:nvPr/>
          </p:nvSpPr>
          <p:spPr bwMode="auto">
            <a:xfrm>
              <a:off x="1990" y="1204"/>
              <a:ext cx="895" cy="3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230400" tIns="115200" rIns="230400" bIns="115200">
              <a:spAutoFit/>
            </a:bodyPr>
            <a:lstStyle/>
            <a:p>
              <a:pPr algn="l"/>
              <a:r>
                <a:rPr lang="en-US" b="0"/>
                <a:t>proximal</a:t>
              </a:r>
            </a:p>
          </p:txBody>
        </p:sp>
      </p:grpSp>
      <p:grpSp>
        <p:nvGrpSpPr>
          <p:cNvPr id="247837" name="Group 29"/>
          <p:cNvGrpSpPr>
            <a:grpSpLocks/>
          </p:cNvGrpSpPr>
          <p:nvPr/>
        </p:nvGrpSpPr>
        <p:grpSpPr bwMode="auto">
          <a:xfrm>
            <a:off x="1903413" y="1873250"/>
            <a:ext cx="1506537" cy="536575"/>
            <a:chOff x="1118" y="1204"/>
            <a:chExt cx="949" cy="338"/>
          </a:xfrm>
        </p:grpSpPr>
        <p:sp>
          <p:nvSpPr>
            <p:cNvPr id="247819" name="Rectangle 11"/>
            <p:cNvSpPr>
              <a:spLocks noChangeArrowheads="1"/>
            </p:cNvSpPr>
            <p:nvPr/>
          </p:nvSpPr>
          <p:spPr bwMode="auto">
            <a:xfrm>
              <a:off x="1118" y="1313"/>
              <a:ext cx="132" cy="120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230400" tIns="115200" rIns="230400" bIns="115200" anchor="ctr">
              <a:spAutoFit/>
            </a:bodyPr>
            <a:lstStyle/>
            <a:p>
              <a:endParaRPr lang="en-US"/>
            </a:p>
          </p:txBody>
        </p:sp>
        <p:sp>
          <p:nvSpPr>
            <p:cNvPr id="247820" name="Text Box 12"/>
            <p:cNvSpPr txBox="1">
              <a:spLocks noChangeArrowheads="1"/>
            </p:cNvSpPr>
            <p:nvPr/>
          </p:nvSpPr>
          <p:spPr bwMode="auto">
            <a:xfrm>
              <a:off x="1155" y="1204"/>
              <a:ext cx="912" cy="3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230400" tIns="115200" rIns="230400" bIns="115200">
              <a:spAutoFit/>
            </a:bodyPr>
            <a:lstStyle/>
            <a:p>
              <a:pPr algn="l"/>
              <a:r>
                <a:rPr lang="en-US" b="0"/>
                <a:t>coronary</a:t>
              </a:r>
            </a:p>
          </p:txBody>
        </p:sp>
      </p:grpSp>
      <p:sp>
        <p:nvSpPr>
          <p:cNvPr id="247821" name="Rectangle 13"/>
          <p:cNvSpPr>
            <a:spLocks noChangeArrowheads="1"/>
          </p:cNvSpPr>
          <p:nvPr/>
        </p:nvSpPr>
        <p:spPr bwMode="auto">
          <a:xfrm>
            <a:off x="917575" y="38100"/>
            <a:ext cx="6581775" cy="1330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230400" tIns="115200" rIns="230400" bIns="115200">
            <a:spAutoFit/>
          </a:bodyPr>
          <a:lstStyle/>
          <a:p>
            <a:r>
              <a:rPr lang="en-US" sz="3600" b="0">
                <a:solidFill>
                  <a:srgbClr val="FFCC00"/>
                </a:solidFill>
              </a:rPr>
              <a:t>Distribution of Lesion Location</a:t>
            </a:r>
          </a:p>
          <a:p>
            <a:r>
              <a:rPr lang="en-US" sz="3600" b="0">
                <a:solidFill>
                  <a:srgbClr val="FFCC00"/>
                </a:solidFill>
              </a:rPr>
              <a:t>within the SVGs</a:t>
            </a:r>
          </a:p>
        </p:txBody>
      </p:sp>
      <p:grpSp>
        <p:nvGrpSpPr>
          <p:cNvPr id="247822" name="Group 14"/>
          <p:cNvGrpSpPr>
            <a:grpSpLocks/>
          </p:cNvGrpSpPr>
          <p:nvPr/>
        </p:nvGrpSpPr>
        <p:grpSpPr bwMode="auto">
          <a:xfrm>
            <a:off x="679450" y="1873250"/>
            <a:ext cx="1157288" cy="536575"/>
            <a:chOff x="4142" y="2969"/>
            <a:chExt cx="729" cy="338"/>
          </a:xfrm>
        </p:grpSpPr>
        <p:sp>
          <p:nvSpPr>
            <p:cNvPr id="247823" name="Text Box 15"/>
            <p:cNvSpPr txBox="1">
              <a:spLocks noChangeArrowheads="1"/>
            </p:cNvSpPr>
            <p:nvPr/>
          </p:nvSpPr>
          <p:spPr bwMode="auto">
            <a:xfrm>
              <a:off x="4181" y="2969"/>
              <a:ext cx="690" cy="3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230400" tIns="115200" rIns="230400" bIns="115200">
              <a:spAutoFit/>
            </a:bodyPr>
            <a:lstStyle/>
            <a:p>
              <a:pPr algn="l"/>
              <a:r>
                <a:rPr lang="en-US" b="0"/>
                <a:t>aortal</a:t>
              </a:r>
            </a:p>
          </p:txBody>
        </p:sp>
        <p:sp>
          <p:nvSpPr>
            <p:cNvPr id="247824" name="Rectangle 16"/>
            <p:cNvSpPr>
              <a:spLocks noChangeArrowheads="1"/>
            </p:cNvSpPr>
            <p:nvPr/>
          </p:nvSpPr>
          <p:spPr bwMode="auto">
            <a:xfrm>
              <a:off x="4142" y="3078"/>
              <a:ext cx="132" cy="120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230400" tIns="115200" rIns="230400" bIns="11520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47826" name="Text Box 18"/>
          <p:cNvSpPr txBox="1">
            <a:spLocks noChangeAspect="1" noChangeArrowheads="1"/>
          </p:cNvSpPr>
          <p:nvPr/>
        </p:nvSpPr>
        <p:spPr bwMode="auto">
          <a:xfrm>
            <a:off x="7961313" y="2752725"/>
            <a:ext cx="1011237" cy="841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r>
              <a:rPr lang="de-DE" b="0">
                <a:solidFill>
                  <a:srgbClr val="DDDDDD"/>
                </a:solidFill>
              </a:rPr>
              <a:t>BMS</a:t>
            </a:r>
          </a:p>
          <a:p>
            <a:r>
              <a:rPr lang="de-DE" b="0">
                <a:solidFill>
                  <a:srgbClr val="DDDDDD"/>
                </a:solidFill>
              </a:rPr>
              <a:t>%</a:t>
            </a:r>
          </a:p>
        </p:txBody>
      </p:sp>
      <p:grpSp>
        <p:nvGrpSpPr>
          <p:cNvPr id="247834" name="Group 26"/>
          <p:cNvGrpSpPr>
            <a:grpSpLocks/>
          </p:cNvGrpSpPr>
          <p:nvPr/>
        </p:nvGrpSpPr>
        <p:grpSpPr bwMode="auto">
          <a:xfrm>
            <a:off x="6227763" y="1873250"/>
            <a:ext cx="1111250" cy="536575"/>
            <a:chOff x="3811" y="1204"/>
            <a:chExt cx="700" cy="338"/>
          </a:xfrm>
        </p:grpSpPr>
        <p:sp>
          <p:nvSpPr>
            <p:cNvPr id="247828" name="Rectangle 20"/>
            <p:cNvSpPr>
              <a:spLocks noChangeArrowheads="1"/>
            </p:cNvSpPr>
            <p:nvPr/>
          </p:nvSpPr>
          <p:spPr bwMode="auto">
            <a:xfrm>
              <a:off x="3811" y="1313"/>
              <a:ext cx="132" cy="12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230400" tIns="115200" rIns="230400" bIns="115200" anchor="ctr">
              <a:spAutoFit/>
            </a:bodyPr>
            <a:lstStyle/>
            <a:p>
              <a:endParaRPr lang="en-US"/>
            </a:p>
          </p:txBody>
        </p:sp>
        <p:sp>
          <p:nvSpPr>
            <p:cNvPr id="247829" name="Text Box 21"/>
            <p:cNvSpPr txBox="1">
              <a:spLocks noChangeArrowheads="1"/>
            </p:cNvSpPr>
            <p:nvPr/>
          </p:nvSpPr>
          <p:spPr bwMode="auto">
            <a:xfrm>
              <a:off x="3847" y="1204"/>
              <a:ext cx="664" cy="3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230400" tIns="115200" rIns="230400" bIns="115200">
              <a:spAutoFit/>
            </a:bodyPr>
            <a:lstStyle/>
            <a:p>
              <a:pPr algn="l"/>
              <a:r>
                <a:rPr lang="en-US" b="0"/>
                <a:t>distal</a:t>
              </a:r>
            </a:p>
          </p:txBody>
        </p:sp>
      </p:grpSp>
      <p:grpSp>
        <p:nvGrpSpPr>
          <p:cNvPr id="247833" name="Group 25"/>
          <p:cNvGrpSpPr>
            <a:grpSpLocks/>
          </p:cNvGrpSpPr>
          <p:nvPr/>
        </p:nvGrpSpPr>
        <p:grpSpPr bwMode="auto">
          <a:xfrm>
            <a:off x="7405688" y="1873250"/>
            <a:ext cx="1265237" cy="536575"/>
            <a:chOff x="4665" y="1204"/>
            <a:chExt cx="797" cy="338"/>
          </a:xfrm>
        </p:grpSpPr>
        <p:sp>
          <p:nvSpPr>
            <p:cNvPr id="247831" name="Rectangle 23"/>
            <p:cNvSpPr>
              <a:spLocks noChangeArrowheads="1"/>
            </p:cNvSpPr>
            <p:nvPr/>
          </p:nvSpPr>
          <p:spPr bwMode="auto">
            <a:xfrm>
              <a:off x="4665" y="1313"/>
              <a:ext cx="132" cy="120"/>
            </a:xfrm>
            <a:prstGeom prst="rect">
              <a:avLst/>
            </a:prstGeom>
            <a:solidFill>
              <a:srgbClr val="9933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230400" tIns="115200" rIns="230400" bIns="115200" anchor="ctr">
              <a:spAutoFit/>
            </a:bodyPr>
            <a:lstStyle/>
            <a:p>
              <a:endParaRPr lang="en-US"/>
            </a:p>
          </p:txBody>
        </p:sp>
        <p:sp>
          <p:nvSpPr>
            <p:cNvPr id="247832" name="Text Box 24"/>
            <p:cNvSpPr txBox="1">
              <a:spLocks noChangeArrowheads="1"/>
            </p:cNvSpPr>
            <p:nvPr/>
          </p:nvSpPr>
          <p:spPr bwMode="auto">
            <a:xfrm>
              <a:off x="4701" y="1204"/>
              <a:ext cx="761" cy="3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230400" tIns="115200" rIns="230400" bIns="115200">
              <a:spAutoFit/>
            </a:bodyPr>
            <a:lstStyle/>
            <a:p>
              <a:pPr algn="l"/>
              <a:r>
                <a:rPr lang="en-US" b="0"/>
                <a:t>diffuse</a:t>
              </a:r>
            </a:p>
          </p:txBody>
        </p:sp>
      </p:grpSp>
      <p:graphicFrame>
        <p:nvGraphicFramePr>
          <p:cNvPr id="247838" name="Object 30"/>
          <p:cNvGraphicFramePr>
            <a:graphicFrameLocks noChangeAspect="1"/>
          </p:cNvGraphicFramePr>
          <p:nvPr/>
        </p:nvGraphicFramePr>
        <p:xfrm>
          <a:off x="4597400" y="2844800"/>
          <a:ext cx="4124325" cy="3810000"/>
        </p:xfrm>
        <a:graphic>
          <a:graphicData uri="http://schemas.openxmlformats.org/presentationml/2006/ole">
            <p:oleObj spid="_x0000_s247838" name="Diagramm" r:id="rId4" imgW="4124325" imgH="3810000" progId="MSGraph.Chart.8">
              <p:embed followColorScheme="full"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4770" name="Object 34"/>
          <p:cNvGraphicFramePr>
            <a:graphicFrameLocks noChangeAspect="1"/>
          </p:cNvGraphicFramePr>
          <p:nvPr/>
        </p:nvGraphicFramePr>
        <p:xfrm>
          <a:off x="361950" y="2152650"/>
          <a:ext cx="3695700" cy="3733800"/>
        </p:xfrm>
        <a:graphic>
          <a:graphicData uri="http://schemas.openxmlformats.org/presentationml/2006/ole">
            <p:oleObj spid="_x0000_s244770" name="Diagramm" r:id="rId3" imgW="3695700" imgH="3733800" progId="MSGraph.Chart.8">
              <p:embed followColorScheme="full"/>
            </p:oleObj>
          </a:graphicData>
        </a:graphic>
      </p:graphicFrame>
      <p:graphicFrame>
        <p:nvGraphicFramePr>
          <p:cNvPr id="244771" name="Object 35"/>
          <p:cNvGraphicFramePr>
            <a:graphicFrameLocks noChangeAspect="1"/>
          </p:cNvGraphicFramePr>
          <p:nvPr/>
        </p:nvGraphicFramePr>
        <p:xfrm>
          <a:off x="5124450" y="2162175"/>
          <a:ext cx="3924300" cy="3724275"/>
        </p:xfrm>
        <a:graphic>
          <a:graphicData uri="http://schemas.openxmlformats.org/presentationml/2006/ole">
            <p:oleObj spid="_x0000_s244771" name="Diagramm" r:id="rId4" imgW="3924300" imgH="3724275" progId="MSGraph.Chart.8">
              <p:embed followColorScheme="full"/>
            </p:oleObj>
          </a:graphicData>
        </a:graphic>
      </p:graphicFrame>
      <p:sp>
        <p:nvSpPr>
          <p:cNvPr id="244772" name="Text Box 36"/>
          <p:cNvSpPr txBox="1">
            <a:spLocks noChangeArrowheads="1"/>
          </p:cNvSpPr>
          <p:nvPr/>
        </p:nvSpPr>
        <p:spPr bwMode="auto">
          <a:xfrm>
            <a:off x="-215900" y="2043113"/>
            <a:ext cx="841375" cy="5064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r"/>
            <a:r>
              <a:rPr lang="de-DE" sz="1800" b="0"/>
              <a:t>100</a:t>
            </a:r>
          </a:p>
        </p:txBody>
      </p:sp>
      <p:sp>
        <p:nvSpPr>
          <p:cNvPr id="244773" name="Text Box 37"/>
          <p:cNvSpPr txBox="1">
            <a:spLocks noChangeArrowheads="1"/>
          </p:cNvSpPr>
          <p:nvPr/>
        </p:nvSpPr>
        <p:spPr bwMode="auto">
          <a:xfrm>
            <a:off x="-88900" y="3422650"/>
            <a:ext cx="714375" cy="5064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r"/>
            <a:r>
              <a:rPr lang="de-DE" sz="1800" b="0"/>
              <a:t>60</a:t>
            </a:r>
          </a:p>
        </p:txBody>
      </p:sp>
      <p:sp>
        <p:nvSpPr>
          <p:cNvPr id="244774" name="Text Box 38"/>
          <p:cNvSpPr txBox="1">
            <a:spLocks noChangeArrowheads="1"/>
          </p:cNvSpPr>
          <p:nvPr/>
        </p:nvSpPr>
        <p:spPr bwMode="auto">
          <a:xfrm>
            <a:off x="-88900" y="4791075"/>
            <a:ext cx="714375" cy="5064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r"/>
            <a:r>
              <a:rPr lang="de-DE" sz="1800" b="0"/>
              <a:t>20</a:t>
            </a:r>
          </a:p>
        </p:txBody>
      </p:sp>
      <p:sp>
        <p:nvSpPr>
          <p:cNvPr id="244775" name="Text Box 39"/>
          <p:cNvSpPr txBox="1">
            <a:spLocks noChangeArrowheads="1"/>
          </p:cNvSpPr>
          <p:nvPr/>
        </p:nvSpPr>
        <p:spPr bwMode="auto">
          <a:xfrm>
            <a:off x="-87313" y="2503488"/>
            <a:ext cx="685801" cy="536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l"/>
            <a:r>
              <a:rPr lang="de-DE" b="0"/>
              <a:t>%</a:t>
            </a:r>
          </a:p>
        </p:txBody>
      </p:sp>
      <p:sp>
        <p:nvSpPr>
          <p:cNvPr id="244776" name="Text Box 40"/>
          <p:cNvSpPr txBox="1">
            <a:spLocks noChangeArrowheads="1"/>
          </p:cNvSpPr>
          <p:nvPr/>
        </p:nvSpPr>
        <p:spPr bwMode="auto">
          <a:xfrm>
            <a:off x="4554538" y="2062163"/>
            <a:ext cx="841375" cy="5064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r"/>
            <a:r>
              <a:rPr lang="de-DE" sz="1800" b="0"/>
              <a:t>100</a:t>
            </a:r>
          </a:p>
        </p:txBody>
      </p:sp>
      <p:sp>
        <p:nvSpPr>
          <p:cNvPr id="244777" name="Text Box 41"/>
          <p:cNvSpPr txBox="1">
            <a:spLocks noChangeArrowheads="1"/>
          </p:cNvSpPr>
          <p:nvPr/>
        </p:nvSpPr>
        <p:spPr bwMode="auto">
          <a:xfrm>
            <a:off x="4681538" y="3441700"/>
            <a:ext cx="714375" cy="5064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r"/>
            <a:r>
              <a:rPr lang="de-DE" sz="1800" b="0"/>
              <a:t>60</a:t>
            </a:r>
          </a:p>
        </p:txBody>
      </p:sp>
      <p:sp>
        <p:nvSpPr>
          <p:cNvPr id="244778" name="Text Box 42"/>
          <p:cNvSpPr txBox="1">
            <a:spLocks noChangeArrowheads="1"/>
          </p:cNvSpPr>
          <p:nvPr/>
        </p:nvSpPr>
        <p:spPr bwMode="auto">
          <a:xfrm>
            <a:off x="4681538" y="4810125"/>
            <a:ext cx="714375" cy="5064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r"/>
            <a:r>
              <a:rPr lang="de-DE" sz="1800" b="0"/>
              <a:t>20</a:t>
            </a:r>
          </a:p>
        </p:txBody>
      </p:sp>
      <p:sp>
        <p:nvSpPr>
          <p:cNvPr id="244779" name="Text Box 43"/>
          <p:cNvSpPr txBox="1">
            <a:spLocks noChangeArrowheads="1"/>
          </p:cNvSpPr>
          <p:nvPr/>
        </p:nvSpPr>
        <p:spPr bwMode="auto">
          <a:xfrm>
            <a:off x="4683125" y="2522538"/>
            <a:ext cx="685800" cy="536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l"/>
            <a:r>
              <a:rPr lang="de-DE" b="0"/>
              <a:t>%</a:t>
            </a:r>
          </a:p>
        </p:txBody>
      </p:sp>
      <p:sp>
        <p:nvSpPr>
          <p:cNvPr id="244780" name="Rectangle 44"/>
          <p:cNvSpPr>
            <a:spLocks noChangeArrowheads="1"/>
          </p:cNvSpPr>
          <p:nvPr/>
        </p:nvSpPr>
        <p:spPr bwMode="auto">
          <a:xfrm>
            <a:off x="815975" y="104775"/>
            <a:ext cx="6708775" cy="781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230400" tIns="115200" rIns="230400" bIns="115200">
            <a:spAutoFit/>
          </a:bodyPr>
          <a:lstStyle/>
          <a:p>
            <a:r>
              <a:rPr lang="en-US" sz="3600" b="0">
                <a:solidFill>
                  <a:srgbClr val="FFCC00"/>
                </a:solidFill>
              </a:rPr>
              <a:t>Distribution of TIMI Flow Rates</a:t>
            </a:r>
          </a:p>
        </p:txBody>
      </p:sp>
      <p:sp>
        <p:nvSpPr>
          <p:cNvPr id="244781" name="Text Box 45"/>
          <p:cNvSpPr txBox="1">
            <a:spLocks noChangeAspect="1" noChangeArrowheads="1"/>
          </p:cNvSpPr>
          <p:nvPr/>
        </p:nvSpPr>
        <p:spPr bwMode="auto">
          <a:xfrm>
            <a:off x="857250" y="5745163"/>
            <a:ext cx="984250" cy="536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l"/>
            <a:r>
              <a:rPr lang="de-DE" b="0">
                <a:solidFill>
                  <a:srgbClr val="FFFF00"/>
                </a:solidFill>
              </a:rPr>
              <a:t>DES</a:t>
            </a:r>
          </a:p>
        </p:txBody>
      </p:sp>
      <p:sp>
        <p:nvSpPr>
          <p:cNvPr id="244782" name="Text Box 46"/>
          <p:cNvSpPr txBox="1">
            <a:spLocks noChangeAspect="1" noChangeArrowheads="1"/>
          </p:cNvSpPr>
          <p:nvPr/>
        </p:nvSpPr>
        <p:spPr bwMode="auto">
          <a:xfrm>
            <a:off x="2554288" y="5745163"/>
            <a:ext cx="1011237" cy="536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l"/>
            <a:r>
              <a:rPr lang="de-DE" b="0">
                <a:solidFill>
                  <a:srgbClr val="DDDDDD"/>
                </a:solidFill>
              </a:rPr>
              <a:t>BMS</a:t>
            </a:r>
          </a:p>
        </p:txBody>
      </p:sp>
      <p:sp>
        <p:nvSpPr>
          <p:cNvPr id="244783" name="Text Box 47"/>
          <p:cNvSpPr txBox="1">
            <a:spLocks noChangeAspect="1" noChangeArrowheads="1"/>
          </p:cNvSpPr>
          <p:nvPr/>
        </p:nvSpPr>
        <p:spPr bwMode="auto">
          <a:xfrm>
            <a:off x="5675313" y="5745163"/>
            <a:ext cx="984250" cy="536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l"/>
            <a:r>
              <a:rPr lang="de-DE" b="0">
                <a:solidFill>
                  <a:srgbClr val="FFFF00"/>
                </a:solidFill>
              </a:rPr>
              <a:t>DES</a:t>
            </a:r>
          </a:p>
        </p:txBody>
      </p:sp>
      <p:sp>
        <p:nvSpPr>
          <p:cNvPr id="244784" name="Text Box 48"/>
          <p:cNvSpPr txBox="1">
            <a:spLocks noChangeAspect="1" noChangeArrowheads="1"/>
          </p:cNvSpPr>
          <p:nvPr/>
        </p:nvSpPr>
        <p:spPr bwMode="auto">
          <a:xfrm>
            <a:off x="7467600" y="5745163"/>
            <a:ext cx="1011238" cy="536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l"/>
            <a:r>
              <a:rPr lang="de-DE" b="0">
                <a:solidFill>
                  <a:srgbClr val="DDDDDD"/>
                </a:solidFill>
              </a:rPr>
              <a:t>BMS</a:t>
            </a:r>
          </a:p>
        </p:txBody>
      </p:sp>
      <p:sp>
        <p:nvSpPr>
          <p:cNvPr id="244785" name="Text Box 49"/>
          <p:cNvSpPr txBox="1">
            <a:spLocks noChangeArrowheads="1"/>
          </p:cNvSpPr>
          <p:nvPr/>
        </p:nvSpPr>
        <p:spPr bwMode="auto">
          <a:xfrm>
            <a:off x="1177925" y="1239838"/>
            <a:ext cx="2035175" cy="596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l"/>
            <a:r>
              <a:rPr lang="de-DE" sz="2400" b="0"/>
              <a:t>Prior to PCI</a:t>
            </a:r>
          </a:p>
        </p:txBody>
      </p:sp>
      <p:sp>
        <p:nvSpPr>
          <p:cNvPr id="244786" name="Text Box 50"/>
          <p:cNvSpPr txBox="1">
            <a:spLocks noChangeArrowheads="1"/>
          </p:cNvSpPr>
          <p:nvPr/>
        </p:nvSpPr>
        <p:spPr bwMode="auto">
          <a:xfrm>
            <a:off x="6264275" y="1227138"/>
            <a:ext cx="1695450" cy="596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l"/>
            <a:r>
              <a:rPr lang="de-DE" sz="2400" b="0"/>
              <a:t>After PCI</a:t>
            </a:r>
          </a:p>
        </p:txBody>
      </p:sp>
      <p:sp>
        <p:nvSpPr>
          <p:cNvPr id="244788" name="Rectangle 52"/>
          <p:cNvSpPr>
            <a:spLocks noChangeArrowheads="1"/>
          </p:cNvSpPr>
          <p:nvPr/>
        </p:nvSpPr>
        <p:spPr bwMode="auto">
          <a:xfrm>
            <a:off x="1809750" y="6419850"/>
            <a:ext cx="209550" cy="190500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 anchor="ctr">
            <a:spAutoFit/>
          </a:bodyPr>
          <a:lstStyle/>
          <a:p>
            <a:endParaRPr lang="en-US"/>
          </a:p>
        </p:txBody>
      </p:sp>
      <p:sp>
        <p:nvSpPr>
          <p:cNvPr id="244789" name="Text Box 53"/>
          <p:cNvSpPr txBox="1">
            <a:spLocks noChangeArrowheads="1"/>
          </p:cNvSpPr>
          <p:nvPr/>
        </p:nvSpPr>
        <p:spPr bwMode="auto">
          <a:xfrm>
            <a:off x="1866900" y="6246813"/>
            <a:ext cx="1177925" cy="536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l"/>
            <a:r>
              <a:rPr lang="de-DE" b="0"/>
              <a:t>TIMI 3</a:t>
            </a:r>
          </a:p>
        </p:txBody>
      </p:sp>
      <p:sp>
        <p:nvSpPr>
          <p:cNvPr id="244791" name="Rectangle 55"/>
          <p:cNvSpPr>
            <a:spLocks noChangeArrowheads="1"/>
          </p:cNvSpPr>
          <p:nvPr/>
        </p:nvSpPr>
        <p:spPr bwMode="auto">
          <a:xfrm>
            <a:off x="3455988" y="6419850"/>
            <a:ext cx="209550" cy="190500"/>
          </a:xfrm>
          <a:prstGeom prst="rect">
            <a:avLst/>
          </a:prstGeom>
          <a:solidFill>
            <a:srgbClr val="9933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 anchor="ctr">
            <a:spAutoFit/>
          </a:bodyPr>
          <a:lstStyle/>
          <a:p>
            <a:endParaRPr lang="en-US"/>
          </a:p>
        </p:txBody>
      </p:sp>
      <p:sp>
        <p:nvSpPr>
          <p:cNvPr id="244792" name="Text Box 56"/>
          <p:cNvSpPr txBox="1">
            <a:spLocks noChangeArrowheads="1"/>
          </p:cNvSpPr>
          <p:nvPr/>
        </p:nvSpPr>
        <p:spPr bwMode="auto">
          <a:xfrm>
            <a:off x="3513138" y="6246813"/>
            <a:ext cx="1177925" cy="536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l"/>
            <a:r>
              <a:rPr lang="de-DE" b="0"/>
              <a:t>TIMI 2</a:t>
            </a:r>
          </a:p>
        </p:txBody>
      </p:sp>
      <p:grpSp>
        <p:nvGrpSpPr>
          <p:cNvPr id="244793" name="Group 57"/>
          <p:cNvGrpSpPr>
            <a:grpSpLocks/>
          </p:cNvGrpSpPr>
          <p:nvPr/>
        </p:nvGrpSpPr>
        <p:grpSpPr bwMode="auto">
          <a:xfrm>
            <a:off x="5102225" y="6246813"/>
            <a:ext cx="1236663" cy="536575"/>
            <a:chOff x="3137" y="3887"/>
            <a:chExt cx="779" cy="338"/>
          </a:xfrm>
        </p:grpSpPr>
        <p:sp>
          <p:nvSpPr>
            <p:cNvPr id="244794" name="Rectangle 58"/>
            <p:cNvSpPr>
              <a:spLocks noChangeArrowheads="1"/>
            </p:cNvSpPr>
            <p:nvPr/>
          </p:nvSpPr>
          <p:spPr bwMode="auto">
            <a:xfrm>
              <a:off x="3137" y="3996"/>
              <a:ext cx="132" cy="120"/>
            </a:xfrm>
            <a:prstGeom prst="rect">
              <a:avLst/>
            </a:prstGeom>
            <a:solidFill>
              <a:srgbClr val="FF99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230400" tIns="115200" rIns="230400" bIns="115200" anchor="ctr">
              <a:spAutoFit/>
            </a:bodyPr>
            <a:lstStyle/>
            <a:p>
              <a:endParaRPr lang="en-US"/>
            </a:p>
          </p:txBody>
        </p:sp>
        <p:sp>
          <p:nvSpPr>
            <p:cNvPr id="244795" name="Text Box 59"/>
            <p:cNvSpPr txBox="1">
              <a:spLocks noChangeArrowheads="1"/>
            </p:cNvSpPr>
            <p:nvPr/>
          </p:nvSpPr>
          <p:spPr bwMode="auto">
            <a:xfrm>
              <a:off x="3174" y="3887"/>
              <a:ext cx="742" cy="3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230400" tIns="115200" rIns="230400" bIns="115200">
              <a:spAutoFit/>
            </a:bodyPr>
            <a:lstStyle/>
            <a:p>
              <a:pPr algn="l"/>
              <a:r>
                <a:rPr lang="de-DE" b="0"/>
                <a:t>TIMI 1</a:t>
              </a:r>
            </a:p>
          </p:txBody>
        </p:sp>
      </p:grpSp>
      <p:grpSp>
        <p:nvGrpSpPr>
          <p:cNvPr id="244796" name="Group 60"/>
          <p:cNvGrpSpPr>
            <a:grpSpLocks/>
          </p:cNvGrpSpPr>
          <p:nvPr/>
        </p:nvGrpSpPr>
        <p:grpSpPr bwMode="auto">
          <a:xfrm>
            <a:off x="6751638" y="6246813"/>
            <a:ext cx="1236662" cy="536575"/>
            <a:chOff x="4253" y="3904"/>
            <a:chExt cx="779" cy="338"/>
          </a:xfrm>
        </p:grpSpPr>
        <p:sp>
          <p:nvSpPr>
            <p:cNvPr id="244797" name="Rectangle 61"/>
            <p:cNvSpPr>
              <a:spLocks noChangeArrowheads="1"/>
            </p:cNvSpPr>
            <p:nvPr/>
          </p:nvSpPr>
          <p:spPr bwMode="auto">
            <a:xfrm>
              <a:off x="4253" y="4013"/>
              <a:ext cx="132" cy="120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230400" tIns="115200" rIns="230400" bIns="115200" anchor="ctr">
              <a:spAutoFit/>
            </a:bodyPr>
            <a:lstStyle/>
            <a:p>
              <a:endParaRPr lang="en-US"/>
            </a:p>
          </p:txBody>
        </p:sp>
        <p:sp>
          <p:nvSpPr>
            <p:cNvPr id="244798" name="Text Box 62"/>
            <p:cNvSpPr txBox="1">
              <a:spLocks noChangeArrowheads="1"/>
            </p:cNvSpPr>
            <p:nvPr/>
          </p:nvSpPr>
          <p:spPr bwMode="auto">
            <a:xfrm>
              <a:off x="4290" y="3904"/>
              <a:ext cx="742" cy="3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230400" tIns="115200" rIns="230400" bIns="115200">
              <a:spAutoFit/>
            </a:bodyPr>
            <a:lstStyle/>
            <a:p>
              <a:pPr algn="l"/>
              <a:r>
                <a:rPr lang="de-DE" b="0"/>
                <a:t>TIMI 0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Text Box 2"/>
          <p:cNvSpPr txBox="1">
            <a:spLocks noChangeArrowheads="1"/>
          </p:cNvSpPr>
          <p:nvPr/>
        </p:nvSpPr>
        <p:spPr bwMode="auto">
          <a:xfrm>
            <a:off x="1644650" y="120650"/>
            <a:ext cx="5467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de-DE" sz="3600" b="0">
                <a:solidFill>
                  <a:srgbClr val="FFCC00"/>
                </a:solidFill>
              </a:rPr>
              <a:t>30-Day Clinical Outcomes</a:t>
            </a:r>
          </a:p>
        </p:txBody>
      </p:sp>
      <p:graphicFrame>
        <p:nvGraphicFramePr>
          <p:cNvPr id="232451" name="Object 3"/>
          <p:cNvGraphicFramePr>
            <a:graphicFrameLocks noChangeAspect="1"/>
          </p:cNvGraphicFramePr>
          <p:nvPr/>
        </p:nvGraphicFramePr>
        <p:xfrm>
          <a:off x="238125" y="1466850"/>
          <a:ext cx="7897813" cy="4133850"/>
        </p:xfrm>
        <a:graphic>
          <a:graphicData uri="http://schemas.openxmlformats.org/presentationml/2006/ole">
            <p:oleObj spid="_x0000_s232451" name="Diagramm" r:id="rId4" imgW="8667750" imgH="4533900" progId="MSGraph.Chart.8">
              <p:embed followColorScheme="full"/>
            </p:oleObj>
          </a:graphicData>
        </a:graphic>
      </p:graphicFrame>
      <p:sp>
        <p:nvSpPr>
          <p:cNvPr id="232452" name="Rectangle 4"/>
          <p:cNvSpPr>
            <a:spLocks noChangeArrowheads="1"/>
          </p:cNvSpPr>
          <p:nvPr/>
        </p:nvSpPr>
        <p:spPr bwMode="auto">
          <a:xfrm>
            <a:off x="219075" y="1914525"/>
            <a:ext cx="641350" cy="476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l" eaLnBrk="1" hangingPunct="1"/>
            <a:r>
              <a:rPr lang="de-DE" sz="1600" b="0"/>
              <a:t>%</a:t>
            </a:r>
          </a:p>
        </p:txBody>
      </p:sp>
      <p:sp>
        <p:nvSpPr>
          <p:cNvPr id="232453" name="Text Box 5"/>
          <p:cNvSpPr txBox="1">
            <a:spLocks noChangeArrowheads="1"/>
          </p:cNvSpPr>
          <p:nvPr/>
        </p:nvSpPr>
        <p:spPr bwMode="auto">
          <a:xfrm>
            <a:off x="7478713" y="2870200"/>
            <a:ext cx="1011237" cy="536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l"/>
            <a:r>
              <a:rPr lang="de-DE" b="0">
                <a:solidFill>
                  <a:srgbClr val="99CCFF"/>
                </a:solidFill>
              </a:rPr>
              <a:t>BMS</a:t>
            </a:r>
          </a:p>
        </p:txBody>
      </p:sp>
      <p:sp>
        <p:nvSpPr>
          <p:cNvPr id="232454" name="Text Box 6"/>
          <p:cNvSpPr txBox="1">
            <a:spLocks noChangeArrowheads="1"/>
          </p:cNvSpPr>
          <p:nvPr/>
        </p:nvSpPr>
        <p:spPr bwMode="auto">
          <a:xfrm>
            <a:off x="7478713" y="2319338"/>
            <a:ext cx="984250" cy="536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l"/>
            <a:r>
              <a:rPr lang="de-DE" b="0">
                <a:solidFill>
                  <a:srgbClr val="FFFF00"/>
                </a:solidFill>
              </a:rPr>
              <a:t>DES</a:t>
            </a:r>
          </a:p>
        </p:txBody>
      </p:sp>
      <p:sp>
        <p:nvSpPr>
          <p:cNvPr id="232455" name="Text Box 7"/>
          <p:cNvSpPr txBox="1">
            <a:spLocks noChangeArrowheads="1"/>
          </p:cNvSpPr>
          <p:nvPr/>
        </p:nvSpPr>
        <p:spPr bwMode="auto">
          <a:xfrm>
            <a:off x="1290638" y="1847850"/>
            <a:ext cx="78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de-DE" sz="1800" b="0" i="1"/>
              <a:t>P=.57</a:t>
            </a:r>
          </a:p>
        </p:txBody>
      </p:sp>
      <p:sp>
        <p:nvSpPr>
          <p:cNvPr id="232456" name="Text Box 8"/>
          <p:cNvSpPr txBox="1">
            <a:spLocks noChangeArrowheads="1"/>
          </p:cNvSpPr>
          <p:nvPr/>
        </p:nvSpPr>
        <p:spPr bwMode="auto">
          <a:xfrm>
            <a:off x="3100388" y="1847850"/>
            <a:ext cx="78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de-DE" sz="1800" b="0" i="1"/>
              <a:t>P=.66</a:t>
            </a:r>
          </a:p>
        </p:txBody>
      </p:sp>
      <p:sp>
        <p:nvSpPr>
          <p:cNvPr id="232457" name="Text Box 9"/>
          <p:cNvSpPr txBox="1">
            <a:spLocks noChangeArrowheads="1"/>
          </p:cNvSpPr>
          <p:nvPr/>
        </p:nvSpPr>
        <p:spPr bwMode="auto">
          <a:xfrm>
            <a:off x="4900613" y="1847850"/>
            <a:ext cx="78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de-DE" sz="1800" b="0" i="1"/>
              <a:t>P=.07</a:t>
            </a:r>
          </a:p>
        </p:txBody>
      </p:sp>
      <p:sp>
        <p:nvSpPr>
          <p:cNvPr id="232458" name="Text Box 10"/>
          <p:cNvSpPr txBox="1">
            <a:spLocks noChangeArrowheads="1"/>
          </p:cNvSpPr>
          <p:nvPr/>
        </p:nvSpPr>
        <p:spPr bwMode="auto">
          <a:xfrm>
            <a:off x="6708775" y="1847850"/>
            <a:ext cx="78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de-DE" sz="1800" b="0" i="1"/>
              <a:t>P=.05</a:t>
            </a:r>
          </a:p>
        </p:txBody>
      </p:sp>
      <p:sp>
        <p:nvSpPr>
          <p:cNvPr id="232459" name="Text Box 11"/>
          <p:cNvSpPr txBox="1">
            <a:spLocks noChangeArrowheads="1"/>
          </p:cNvSpPr>
          <p:nvPr/>
        </p:nvSpPr>
        <p:spPr bwMode="auto">
          <a:xfrm>
            <a:off x="2628900" y="5316538"/>
            <a:ext cx="1724025" cy="476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l"/>
            <a:r>
              <a:rPr lang="en-US" sz="1600" b="0"/>
              <a:t>Cardiac death</a:t>
            </a:r>
          </a:p>
        </p:txBody>
      </p:sp>
      <p:sp>
        <p:nvSpPr>
          <p:cNvPr id="232460" name="Text Box 12"/>
          <p:cNvSpPr txBox="1">
            <a:spLocks noChangeArrowheads="1"/>
          </p:cNvSpPr>
          <p:nvPr/>
        </p:nvSpPr>
        <p:spPr bwMode="auto">
          <a:xfrm>
            <a:off x="4122738" y="5316538"/>
            <a:ext cx="2322512" cy="476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r>
              <a:rPr lang="en-US" sz="1600" b="0"/>
              <a:t>Myocardial infarction</a:t>
            </a:r>
          </a:p>
        </p:txBody>
      </p:sp>
      <p:sp>
        <p:nvSpPr>
          <p:cNvPr id="232461" name="Text Box 13"/>
          <p:cNvSpPr txBox="1">
            <a:spLocks noChangeArrowheads="1"/>
          </p:cNvSpPr>
          <p:nvPr/>
        </p:nvSpPr>
        <p:spPr bwMode="auto">
          <a:xfrm>
            <a:off x="854075" y="6022975"/>
            <a:ext cx="7621588" cy="414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r>
              <a:rPr lang="en-US" sz="1200" b="0" i="1"/>
              <a:t>* No TLR occurred and only 1 pt (DES) died suddenly (probable stent thrombosis) during 30-day follow-up </a:t>
            </a:r>
          </a:p>
        </p:txBody>
      </p:sp>
      <p:sp>
        <p:nvSpPr>
          <p:cNvPr id="232462" name="Text Box 14"/>
          <p:cNvSpPr txBox="1">
            <a:spLocks noChangeArrowheads="1"/>
          </p:cNvSpPr>
          <p:nvPr/>
        </p:nvSpPr>
        <p:spPr bwMode="auto">
          <a:xfrm>
            <a:off x="6535738" y="5316538"/>
            <a:ext cx="1125537" cy="476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r>
              <a:rPr lang="en-US" sz="1600" b="0"/>
              <a:t>MACE*</a:t>
            </a:r>
          </a:p>
        </p:txBody>
      </p:sp>
      <p:sp>
        <p:nvSpPr>
          <p:cNvPr id="232463" name="Text Box 15"/>
          <p:cNvSpPr txBox="1">
            <a:spLocks noChangeArrowheads="1"/>
          </p:cNvSpPr>
          <p:nvPr/>
        </p:nvSpPr>
        <p:spPr bwMode="auto">
          <a:xfrm>
            <a:off x="2779713" y="62976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endParaRPr lang="en-US" sz="1800" i="1">
              <a:solidFill>
                <a:srgbClr val="FFCC99"/>
              </a:solidFill>
              <a:effectLst>
                <a:outerShdw blurRad="38100" dist="38100" dir="2700000" algn="tl">
                  <a:srgbClr val="FFFFFF"/>
                </a:outerShdw>
              </a:effectLst>
              <a:ea typeface="ヒラギノ角ゴ Pro W3" pitchFamily="-111" charset="-128"/>
            </a:endParaRPr>
          </a:p>
        </p:txBody>
      </p:sp>
      <p:sp>
        <p:nvSpPr>
          <p:cNvPr id="232465" name="Text Box 17"/>
          <p:cNvSpPr txBox="1">
            <a:spLocks noChangeArrowheads="1"/>
          </p:cNvSpPr>
          <p:nvPr/>
        </p:nvSpPr>
        <p:spPr bwMode="auto">
          <a:xfrm>
            <a:off x="762000" y="5316538"/>
            <a:ext cx="1858963" cy="476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l"/>
            <a:r>
              <a:rPr lang="en-US" sz="1600" b="0"/>
              <a:t>All-cause death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992188" y="79375"/>
            <a:ext cx="607695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35038"/>
            <a:r>
              <a:rPr lang="en-US" sz="3600" b="0">
                <a:solidFill>
                  <a:srgbClr val="FFCC00"/>
                </a:solidFill>
              </a:rPr>
              <a:t>Disclosure Statement</a:t>
            </a:r>
            <a:br>
              <a:rPr lang="en-US" sz="3600" b="0">
                <a:solidFill>
                  <a:srgbClr val="FFCC00"/>
                </a:solidFill>
              </a:rPr>
            </a:br>
            <a:r>
              <a:rPr lang="en-US" sz="3600" b="0">
                <a:solidFill>
                  <a:srgbClr val="FFCC00"/>
                </a:solidFill>
              </a:rPr>
              <a:t>of Financial Interest</a:t>
            </a:r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2470150" y="2916238"/>
            <a:ext cx="4294188" cy="53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230400" tIns="115200" rIns="230400" bIns="115200">
            <a:spAutoFit/>
          </a:bodyPr>
          <a:lstStyle/>
          <a:p>
            <a:r>
              <a:rPr lang="en-US" b="0"/>
              <a:t>Lecture fees from Abbott Vascular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6" name="Rectangle 4"/>
          <p:cNvSpPr>
            <a:spLocks noChangeArrowheads="1"/>
          </p:cNvSpPr>
          <p:nvPr/>
        </p:nvSpPr>
        <p:spPr bwMode="auto">
          <a:xfrm>
            <a:off x="3363913" y="6483350"/>
            <a:ext cx="3201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Months After Randomization</a:t>
            </a:r>
          </a:p>
        </p:txBody>
      </p:sp>
      <p:sp>
        <p:nvSpPr>
          <p:cNvPr id="248837" name="Rectangle 5"/>
          <p:cNvSpPr>
            <a:spLocks noChangeArrowheads="1"/>
          </p:cNvSpPr>
          <p:nvPr/>
        </p:nvSpPr>
        <p:spPr bwMode="auto">
          <a:xfrm rot="16200000">
            <a:off x="-1041400" y="3333751"/>
            <a:ext cx="2892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Cumulative Incidence (%)</a:t>
            </a:r>
          </a:p>
        </p:txBody>
      </p:sp>
      <p:sp>
        <p:nvSpPr>
          <p:cNvPr id="248839" name="Freeform 7"/>
          <p:cNvSpPr>
            <a:spLocks/>
          </p:cNvSpPr>
          <p:nvPr/>
        </p:nvSpPr>
        <p:spPr bwMode="auto">
          <a:xfrm flipV="1">
            <a:off x="1339850" y="3814763"/>
            <a:ext cx="7231063" cy="2003425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0" y="38"/>
              </a:cxn>
              <a:cxn ang="0">
                <a:pos x="0" y="75"/>
              </a:cxn>
              <a:cxn ang="0">
                <a:pos x="2" y="93"/>
              </a:cxn>
              <a:cxn ang="0">
                <a:pos x="2" y="131"/>
              </a:cxn>
              <a:cxn ang="0">
                <a:pos x="2" y="150"/>
              </a:cxn>
              <a:cxn ang="0">
                <a:pos x="3" y="188"/>
              </a:cxn>
              <a:cxn ang="0">
                <a:pos x="10" y="206"/>
              </a:cxn>
              <a:cxn ang="0">
                <a:pos x="20" y="244"/>
              </a:cxn>
              <a:cxn ang="0">
                <a:pos x="75" y="262"/>
              </a:cxn>
              <a:cxn ang="0">
                <a:pos x="169" y="300"/>
              </a:cxn>
              <a:cxn ang="0">
                <a:pos x="298" y="319"/>
              </a:cxn>
              <a:cxn ang="0">
                <a:pos x="422" y="356"/>
              </a:cxn>
              <a:cxn ang="0">
                <a:pos x="489" y="376"/>
              </a:cxn>
              <a:cxn ang="0">
                <a:pos x="754" y="414"/>
              </a:cxn>
              <a:cxn ang="0">
                <a:pos x="877" y="432"/>
              </a:cxn>
              <a:cxn ang="0">
                <a:pos x="912" y="470"/>
              </a:cxn>
              <a:cxn ang="0">
                <a:pos x="966" y="490"/>
              </a:cxn>
              <a:cxn ang="0">
                <a:pos x="1045" y="528"/>
              </a:cxn>
              <a:cxn ang="0">
                <a:pos x="1282" y="547"/>
              </a:cxn>
              <a:cxn ang="0">
                <a:pos x="1361" y="585"/>
              </a:cxn>
              <a:cxn ang="0">
                <a:pos x="1721" y="605"/>
              </a:cxn>
              <a:cxn ang="0">
                <a:pos x="1771" y="642"/>
              </a:cxn>
              <a:cxn ang="0">
                <a:pos x="2049" y="662"/>
              </a:cxn>
              <a:cxn ang="0">
                <a:pos x="2050" y="700"/>
              </a:cxn>
              <a:cxn ang="0">
                <a:pos x="2074" y="718"/>
              </a:cxn>
              <a:cxn ang="0">
                <a:pos x="2163" y="757"/>
              </a:cxn>
              <a:cxn ang="0">
                <a:pos x="2267" y="776"/>
              </a:cxn>
              <a:cxn ang="0">
                <a:pos x="2311" y="815"/>
              </a:cxn>
              <a:cxn ang="0">
                <a:pos x="2363" y="833"/>
              </a:cxn>
              <a:cxn ang="0">
                <a:pos x="2381" y="872"/>
              </a:cxn>
              <a:cxn ang="0">
                <a:pos x="2467" y="892"/>
              </a:cxn>
              <a:cxn ang="0">
                <a:pos x="2492" y="931"/>
              </a:cxn>
              <a:cxn ang="0">
                <a:pos x="2494" y="949"/>
              </a:cxn>
              <a:cxn ang="0">
                <a:pos x="2507" y="988"/>
              </a:cxn>
              <a:cxn ang="0">
                <a:pos x="2582" y="1008"/>
              </a:cxn>
              <a:cxn ang="0">
                <a:pos x="2594" y="1047"/>
              </a:cxn>
              <a:cxn ang="0">
                <a:pos x="2644" y="1066"/>
              </a:cxn>
              <a:cxn ang="0">
                <a:pos x="2667" y="1104"/>
              </a:cxn>
              <a:cxn ang="0">
                <a:pos x="3058" y="1124"/>
              </a:cxn>
              <a:cxn ang="0">
                <a:pos x="3097" y="1163"/>
              </a:cxn>
              <a:cxn ang="0">
                <a:pos x="3698" y="1182"/>
              </a:cxn>
              <a:cxn ang="0">
                <a:pos x="3989" y="1223"/>
              </a:cxn>
              <a:cxn ang="0">
                <a:pos x="4378" y="1242"/>
              </a:cxn>
              <a:cxn ang="0">
                <a:pos x="4555" y="1262"/>
              </a:cxn>
            </a:cxnLst>
            <a:rect l="0" t="0" r="r" b="b"/>
            <a:pathLst>
              <a:path w="4555" h="1262">
                <a:moveTo>
                  <a:pt x="0" y="0"/>
                </a:moveTo>
                <a:lnTo>
                  <a:pt x="0" y="0"/>
                </a:lnTo>
                <a:lnTo>
                  <a:pt x="0" y="19"/>
                </a:lnTo>
                <a:lnTo>
                  <a:pt x="0" y="19"/>
                </a:lnTo>
                <a:lnTo>
                  <a:pt x="0" y="38"/>
                </a:lnTo>
                <a:lnTo>
                  <a:pt x="0" y="38"/>
                </a:lnTo>
                <a:lnTo>
                  <a:pt x="0" y="57"/>
                </a:lnTo>
                <a:lnTo>
                  <a:pt x="0" y="57"/>
                </a:lnTo>
                <a:lnTo>
                  <a:pt x="0" y="75"/>
                </a:lnTo>
                <a:lnTo>
                  <a:pt x="0" y="75"/>
                </a:lnTo>
                <a:lnTo>
                  <a:pt x="0" y="93"/>
                </a:lnTo>
                <a:lnTo>
                  <a:pt x="2" y="93"/>
                </a:lnTo>
                <a:lnTo>
                  <a:pt x="2" y="113"/>
                </a:lnTo>
                <a:lnTo>
                  <a:pt x="2" y="113"/>
                </a:lnTo>
                <a:lnTo>
                  <a:pt x="2" y="131"/>
                </a:lnTo>
                <a:lnTo>
                  <a:pt x="2" y="131"/>
                </a:lnTo>
                <a:lnTo>
                  <a:pt x="2" y="150"/>
                </a:lnTo>
                <a:lnTo>
                  <a:pt x="2" y="150"/>
                </a:lnTo>
                <a:lnTo>
                  <a:pt x="2" y="169"/>
                </a:lnTo>
                <a:lnTo>
                  <a:pt x="3" y="169"/>
                </a:lnTo>
                <a:lnTo>
                  <a:pt x="3" y="188"/>
                </a:lnTo>
                <a:lnTo>
                  <a:pt x="9" y="188"/>
                </a:lnTo>
                <a:lnTo>
                  <a:pt x="9" y="206"/>
                </a:lnTo>
                <a:lnTo>
                  <a:pt x="10" y="206"/>
                </a:lnTo>
                <a:lnTo>
                  <a:pt x="10" y="224"/>
                </a:lnTo>
                <a:lnTo>
                  <a:pt x="20" y="224"/>
                </a:lnTo>
                <a:lnTo>
                  <a:pt x="20" y="244"/>
                </a:lnTo>
                <a:lnTo>
                  <a:pt x="21" y="244"/>
                </a:lnTo>
                <a:lnTo>
                  <a:pt x="21" y="262"/>
                </a:lnTo>
                <a:lnTo>
                  <a:pt x="75" y="262"/>
                </a:lnTo>
                <a:lnTo>
                  <a:pt x="75" y="281"/>
                </a:lnTo>
                <a:lnTo>
                  <a:pt x="169" y="281"/>
                </a:lnTo>
                <a:lnTo>
                  <a:pt x="169" y="300"/>
                </a:lnTo>
                <a:lnTo>
                  <a:pt x="181" y="300"/>
                </a:lnTo>
                <a:lnTo>
                  <a:pt x="181" y="319"/>
                </a:lnTo>
                <a:lnTo>
                  <a:pt x="298" y="319"/>
                </a:lnTo>
                <a:lnTo>
                  <a:pt x="298" y="338"/>
                </a:lnTo>
                <a:lnTo>
                  <a:pt x="422" y="338"/>
                </a:lnTo>
                <a:lnTo>
                  <a:pt x="422" y="356"/>
                </a:lnTo>
                <a:lnTo>
                  <a:pt x="487" y="356"/>
                </a:lnTo>
                <a:lnTo>
                  <a:pt x="487" y="376"/>
                </a:lnTo>
                <a:lnTo>
                  <a:pt x="489" y="376"/>
                </a:lnTo>
                <a:lnTo>
                  <a:pt x="489" y="394"/>
                </a:lnTo>
                <a:lnTo>
                  <a:pt x="754" y="394"/>
                </a:lnTo>
                <a:lnTo>
                  <a:pt x="754" y="414"/>
                </a:lnTo>
                <a:lnTo>
                  <a:pt x="803" y="414"/>
                </a:lnTo>
                <a:lnTo>
                  <a:pt x="803" y="432"/>
                </a:lnTo>
                <a:lnTo>
                  <a:pt x="877" y="432"/>
                </a:lnTo>
                <a:lnTo>
                  <a:pt x="877" y="452"/>
                </a:lnTo>
                <a:lnTo>
                  <a:pt x="912" y="452"/>
                </a:lnTo>
                <a:lnTo>
                  <a:pt x="912" y="470"/>
                </a:lnTo>
                <a:lnTo>
                  <a:pt x="927" y="470"/>
                </a:lnTo>
                <a:lnTo>
                  <a:pt x="927" y="490"/>
                </a:lnTo>
                <a:lnTo>
                  <a:pt x="966" y="490"/>
                </a:lnTo>
                <a:lnTo>
                  <a:pt x="966" y="509"/>
                </a:lnTo>
                <a:lnTo>
                  <a:pt x="1045" y="509"/>
                </a:lnTo>
                <a:lnTo>
                  <a:pt x="1045" y="528"/>
                </a:lnTo>
                <a:lnTo>
                  <a:pt x="1252" y="528"/>
                </a:lnTo>
                <a:lnTo>
                  <a:pt x="1252" y="547"/>
                </a:lnTo>
                <a:lnTo>
                  <a:pt x="1282" y="547"/>
                </a:lnTo>
                <a:lnTo>
                  <a:pt x="1282" y="566"/>
                </a:lnTo>
                <a:lnTo>
                  <a:pt x="1361" y="566"/>
                </a:lnTo>
                <a:lnTo>
                  <a:pt x="1361" y="585"/>
                </a:lnTo>
                <a:lnTo>
                  <a:pt x="1593" y="585"/>
                </a:lnTo>
                <a:lnTo>
                  <a:pt x="1593" y="605"/>
                </a:lnTo>
                <a:lnTo>
                  <a:pt x="1721" y="605"/>
                </a:lnTo>
                <a:lnTo>
                  <a:pt x="1721" y="623"/>
                </a:lnTo>
                <a:lnTo>
                  <a:pt x="1771" y="623"/>
                </a:lnTo>
                <a:lnTo>
                  <a:pt x="1771" y="642"/>
                </a:lnTo>
                <a:lnTo>
                  <a:pt x="1938" y="642"/>
                </a:lnTo>
                <a:lnTo>
                  <a:pt x="1938" y="662"/>
                </a:lnTo>
                <a:lnTo>
                  <a:pt x="2049" y="662"/>
                </a:lnTo>
                <a:lnTo>
                  <a:pt x="2049" y="680"/>
                </a:lnTo>
                <a:lnTo>
                  <a:pt x="2050" y="680"/>
                </a:lnTo>
                <a:lnTo>
                  <a:pt x="2050" y="700"/>
                </a:lnTo>
                <a:lnTo>
                  <a:pt x="2064" y="700"/>
                </a:lnTo>
                <a:lnTo>
                  <a:pt x="2064" y="718"/>
                </a:lnTo>
                <a:lnTo>
                  <a:pt x="2074" y="718"/>
                </a:lnTo>
                <a:lnTo>
                  <a:pt x="2074" y="738"/>
                </a:lnTo>
                <a:lnTo>
                  <a:pt x="2163" y="738"/>
                </a:lnTo>
                <a:lnTo>
                  <a:pt x="2163" y="757"/>
                </a:lnTo>
                <a:lnTo>
                  <a:pt x="2252" y="757"/>
                </a:lnTo>
                <a:lnTo>
                  <a:pt x="2252" y="776"/>
                </a:lnTo>
                <a:lnTo>
                  <a:pt x="2267" y="776"/>
                </a:lnTo>
                <a:lnTo>
                  <a:pt x="2267" y="795"/>
                </a:lnTo>
                <a:lnTo>
                  <a:pt x="2311" y="795"/>
                </a:lnTo>
                <a:lnTo>
                  <a:pt x="2311" y="815"/>
                </a:lnTo>
                <a:lnTo>
                  <a:pt x="2327" y="815"/>
                </a:lnTo>
                <a:lnTo>
                  <a:pt x="2327" y="833"/>
                </a:lnTo>
                <a:lnTo>
                  <a:pt x="2363" y="833"/>
                </a:lnTo>
                <a:lnTo>
                  <a:pt x="2363" y="853"/>
                </a:lnTo>
                <a:lnTo>
                  <a:pt x="2381" y="853"/>
                </a:lnTo>
                <a:lnTo>
                  <a:pt x="2381" y="872"/>
                </a:lnTo>
                <a:lnTo>
                  <a:pt x="2385" y="872"/>
                </a:lnTo>
                <a:lnTo>
                  <a:pt x="2385" y="892"/>
                </a:lnTo>
                <a:lnTo>
                  <a:pt x="2467" y="892"/>
                </a:lnTo>
                <a:lnTo>
                  <a:pt x="2467" y="911"/>
                </a:lnTo>
                <a:lnTo>
                  <a:pt x="2492" y="911"/>
                </a:lnTo>
                <a:lnTo>
                  <a:pt x="2492" y="931"/>
                </a:lnTo>
                <a:lnTo>
                  <a:pt x="2493" y="931"/>
                </a:lnTo>
                <a:lnTo>
                  <a:pt x="2493" y="949"/>
                </a:lnTo>
                <a:lnTo>
                  <a:pt x="2494" y="949"/>
                </a:lnTo>
                <a:lnTo>
                  <a:pt x="2494" y="969"/>
                </a:lnTo>
                <a:lnTo>
                  <a:pt x="2507" y="969"/>
                </a:lnTo>
                <a:lnTo>
                  <a:pt x="2507" y="988"/>
                </a:lnTo>
                <a:lnTo>
                  <a:pt x="2517" y="988"/>
                </a:lnTo>
                <a:lnTo>
                  <a:pt x="2517" y="1008"/>
                </a:lnTo>
                <a:lnTo>
                  <a:pt x="2582" y="1008"/>
                </a:lnTo>
                <a:lnTo>
                  <a:pt x="2582" y="1027"/>
                </a:lnTo>
                <a:lnTo>
                  <a:pt x="2594" y="1027"/>
                </a:lnTo>
                <a:lnTo>
                  <a:pt x="2594" y="1047"/>
                </a:lnTo>
                <a:lnTo>
                  <a:pt x="2623" y="1047"/>
                </a:lnTo>
                <a:lnTo>
                  <a:pt x="2623" y="1066"/>
                </a:lnTo>
                <a:lnTo>
                  <a:pt x="2644" y="1066"/>
                </a:lnTo>
                <a:lnTo>
                  <a:pt x="2644" y="1085"/>
                </a:lnTo>
                <a:lnTo>
                  <a:pt x="2667" y="1085"/>
                </a:lnTo>
                <a:lnTo>
                  <a:pt x="2667" y="1104"/>
                </a:lnTo>
                <a:lnTo>
                  <a:pt x="2749" y="1104"/>
                </a:lnTo>
                <a:lnTo>
                  <a:pt x="2749" y="1124"/>
                </a:lnTo>
                <a:lnTo>
                  <a:pt x="3058" y="1124"/>
                </a:lnTo>
                <a:lnTo>
                  <a:pt x="3058" y="1143"/>
                </a:lnTo>
                <a:lnTo>
                  <a:pt x="3097" y="1143"/>
                </a:lnTo>
                <a:lnTo>
                  <a:pt x="3097" y="1163"/>
                </a:lnTo>
                <a:lnTo>
                  <a:pt x="3445" y="1163"/>
                </a:lnTo>
                <a:lnTo>
                  <a:pt x="3445" y="1182"/>
                </a:lnTo>
                <a:lnTo>
                  <a:pt x="3698" y="1182"/>
                </a:lnTo>
                <a:lnTo>
                  <a:pt x="3698" y="1202"/>
                </a:lnTo>
                <a:lnTo>
                  <a:pt x="3989" y="1202"/>
                </a:lnTo>
                <a:lnTo>
                  <a:pt x="3989" y="1223"/>
                </a:lnTo>
                <a:lnTo>
                  <a:pt x="4318" y="1223"/>
                </a:lnTo>
                <a:lnTo>
                  <a:pt x="4318" y="1242"/>
                </a:lnTo>
                <a:lnTo>
                  <a:pt x="4378" y="1242"/>
                </a:lnTo>
                <a:lnTo>
                  <a:pt x="4378" y="1262"/>
                </a:lnTo>
                <a:lnTo>
                  <a:pt x="4555" y="1262"/>
                </a:lnTo>
                <a:lnTo>
                  <a:pt x="4555" y="1262"/>
                </a:lnTo>
              </a:path>
            </a:pathLst>
          </a:custGeom>
          <a:noFill/>
          <a:ln w="19050" cmpd="sng">
            <a:solidFill>
              <a:srgbClr val="99CC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8840" name="Freeform 8"/>
          <p:cNvSpPr>
            <a:spLocks/>
          </p:cNvSpPr>
          <p:nvPr/>
        </p:nvSpPr>
        <p:spPr bwMode="auto">
          <a:xfrm flipV="1">
            <a:off x="1339850" y="4419600"/>
            <a:ext cx="7231063" cy="1398588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5" y="38"/>
              </a:cxn>
              <a:cxn ang="0">
                <a:pos x="6" y="57"/>
              </a:cxn>
              <a:cxn ang="0">
                <a:pos x="6" y="76"/>
              </a:cxn>
              <a:cxn ang="0">
                <a:pos x="7" y="95"/>
              </a:cxn>
              <a:cxn ang="0">
                <a:pos x="8" y="113"/>
              </a:cxn>
              <a:cxn ang="0">
                <a:pos x="108" y="132"/>
              </a:cxn>
              <a:cxn ang="0">
                <a:pos x="387" y="151"/>
              </a:cxn>
              <a:cxn ang="0">
                <a:pos x="625" y="170"/>
              </a:cxn>
              <a:cxn ang="0">
                <a:pos x="674" y="190"/>
              </a:cxn>
              <a:cxn ang="0">
                <a:pos x="860" y="209"/>
              </a:cxn>
              <a:cxn ang="0">
                <a:pos x="1039" y="229"/>
              </a:cxn>
              <a:cxn ang="0">
                <a:pos x="1082" y="248"/>
              </a:cxn>
              <a:cxn ang="0">
                <a:pos x="1194" y="267"/>
              </a:cxn>
              <a:cxn ang="0">
                <a:pos x="1291" y="286"/>
              </a:cxn>
              <a:cxn ang="0">
                <a:pos x="1372" y="306"/>
              </a:cxn>
              <a:cxn ang="0">
                <a:pos x="1855" y="325"/>
              </a:cxn>
              <a:cxn ang="0">
                <a:pos x="2063" y="345"/>
              </a:cxn>
              <a:cxn ang="0">
                <a:pos x="2150" y="365"/>
              </a:cxn>
              <a:cxn ang="0">
                <a:pos x="2158" y="384"/>
              </a:cxn>
              <a:cxn ang="0">
                <a:pos x="2194" y="402"/>
              </a:cxn>
              <a:cxn ang="0">
                <a:pos x="2202" y="422"/>
              </a:cxn>
              <a:cxn ang="0">
                <a:pos x="2216" y="441"/>
              </a:cxn>
              <a:cxn ang="0">
                <a:pos x="2386" y="461"/>
              </a:cxn>
              <a:cxn ang="0">
                <a:pos x="2405" y="481"/>
              </a:cxn>
              <a:cxn ang="0">
                <a:pos x="2424" y="500"/>
              </a:cxn>
              <a:cxn ang="0">
                <a:pos x="2496" y="520"/>
              </a:cxn>
              <a:cxn ang="0">
                <a:pos x="2504" y="539"/>
              </a:cxn>
              <a:cxn ang="0">
                <a:pos x="2516" y="559"/>
              </a:cxn>
              <a:cxn ang="0">
                <a:pos x="2573" y="578"/>
              </a:cxn>
              <a:cxn ang="0">
                <a:pos x="2628" y="598"/>
              </a:cxn>
              <a:cxn ang="0">
                <a:pos x="2655" y="617"/>
              </a:cxn>
              <a:cxn ang="0">
                <a:pos x="2875" y="638"/>
              </a:cxn>
              <a:cxn ang="0">
                <a:pos x="2924" y="657"/>
              </a:cxn>
              <a:cxn ang="0">
                <a:pos x="2970" y="677"/>
              </a:cxn>
              <a:cxn ang="0">
                <a:pos x="3026" y="696"/>
              </a:cxn>
              <a:cxn ang="0">
                <a:pos x="3060" y="717"/>
              </a:cxn>
              <a:cxn ang="0">
                <a:pos x="3505" y="737"/>
              </a:cxn>
              <a:cxn ang="0">
                <a:pos x="3930" y="757"/>
              </a:cxn>
              <a:cxn ang="0">
                <a:pos x="4008" y="778"/>
              </a:cxn>
              <a:cxn ang="0">
                <a:pos x="4169" y="799"/>
              </a:cxn>
              <a:cxn ang="0">
                <a:pos x="4313" y="819"/>
              </a:cxn>
              <a:cxn ang="0">
                <a:pos x="4410" y="840"/>
              </a:cxn>
              <a:cxn ang="0">
                <a:pos x="4423" y="861"/>
              </a:cxn>
              <a:cxn ang="0">
                <a:pos x="4555" y="881"/>
              </a:cxn>
            </a:cxnLst>
            <a:rect l="0" t="0" r="r" b="b"/>
            <a:pathLst>
              <a:path w="4555" h="881">
                <a:moveTo>
                  <a:pt x="0" y="0"/>
                </a:moveTo>
                <a:lnTo>
                  <a:pt x="2" y="0"/>
                </a:lnTo>
                <a:lnTo>
                  <a:pt x="2" y="38"/>
                </a:lnTo>
                <a:lnTo>
                  <a:pt x="5" y="38"/>
                </a:lnTo>
                <a:lnTo>
                  <a:pt x="5" y="57"/>
                </a:lnTo>
                <a:lnTo>
                  <a:pt x="6" y="57"/>
                </a:lnTo>
                <a:lnTo>
                  <a:pt x="6" y="76"/>
                </a:lnTo>
                <a:lnTo>
                  <a:pt x="6" y="76"/>
                </a:lnTo>
                <a:lnTo>
                  <a:pt x="6" y="95"/>
                </a:lnTo>
                <a:lnTo>
                  <a:pt x="7" y="95"/>
                </a:lnTo>
                <a:lnTo>
                  <a:pt x="7" y="113"/>
                </a:lnTo>
                <a:lnTo>
                  <a:pt x="8" y="113"/>
                </a:lnTo>
                <a:lnTo>
                  <a:pt x="8" y="132"/>
                </a:lnTo>
                <a:lnTo>
                  <a:pt x="108" y="132"/>
                </a:lnTo>
                <a:lnTo>
                  <a:pt x="108" y="151"/>
                </a:lnTo>
                <a:lnTo>
                  <a:pt x="387" y="151"/>
                </a:lnTo>
                <a:lnTo>
                  <a:pt x="387" y="170"/>
                </a:lnTo>
                <a:lnTo>
                  <a:pt x="625" y="170"/>
                </a:lnTo>
                <a:lnTo>
                  <a:pt x="625" y="190"/>
                </a:lnTo>
                <a:lnTo>
                  <a:pt x="674" y="190"/>
                </a:lnTo>
                <a:lnTo>
                  <a:pt x="674" y="209"/>
                </a:lnTo>
                <a:lnTo>
                  <a:pt x="860" y="209"/>
                </a:lnTo>
                <a:lnTo>
                  <a:pt x="860" y="229"/>
                </a:lnTo>
                <a:lnTo>
                  <a:pt x="1039" y="229"/>
                </a:lnTo>
                <a:lnTo>
                  <a:pt x="1039" y="248"/>
                </a:lnTo>
                <a:lnTo>
                  <a:pt x="1082" y="248"/>
                </a:lnTo>
                <a:lnTo>
                  <a:pt x="1082" y="267"/>
                </a:lnTo>
                <a:lnTo>
                  <a:pt x="1194" y="267"/>
                </a:lnTo>
                <a:lnTo>
                  <a:pt x="1194" y="286"/>
                </a:lnTo>
                <a:lnTo>
                  <a:pt x="1291" y="286"/>
                </a:lnTo>
                <a:lnTo>
                  <a:pt x="1291" y="306"/>
                </a:lnTo>
                <a:lnTo>
                  <a:pt x="1372" y="306"/>
                </a:lnTo>
                <a:lnTo>
                  <a:pt x="1372" y="325"/>
                </a:lnTo>
                <a:lnTo>
                  <a:pt x="1855" y="325"/>
                </a:lnTo>
                <a:lnTo>
                  <a:pt x="1855" y="345"/>
                </a:lnTo>
                <a:lnTo>
                  <a:pt x="2063" y="345"/>
                </a:lnTo>
                <a:lnTo>
                  <a:pt x="2063" y="365"/>
                </a:lnTo>
                <a:lnTo>
                  <a:pt x="2150" y="365"/>
                </a:lnTo>
                <a:lnTo>
                  <a:pt x="2150" y="384"/>
                </a:lnTo>
                <a:lnTo>
                  <a:pt x="2158" y="384"/>
                </a:lnTo>
                <a:lnTo>
                  <a:pt x="2158" y="402"/>
                </a:lnTo>
                <a:lnTo>
                  <a:pt x="2194" y="402"/>
                </a:lnTo>
                <a:lnTo>
                  <a:pt x="2194" y="422"/>
                </a:lnTo>
                <a:lnTo>
                  <a:pt x="2202" y="422"/>
                </a:lnTo>
                <a:lnTo>
                  <a:pt x="2202" y="441"/>
                </a:lnTo>
                <a:lnTo>
                  <a:pt x="2216" y="441"/>
                </a:lnTo>
                <a:lnTo>
                  <a:pt x="2216" y="461"/>
                </a:lnTo>
                <a:lnTo>
                  <a:pt x="2386" y="461"/>
                </a:lnTo>
                <a:lnTo>
                  <a:pt x="2386" y="481"/>
                </a:lnTo>
                <a:lnTo>
                  <a:pt x="2405" y="481"/>
                </a:lnTo>
                <a:lnTo>
                  <a:pt x="2405" y="500"/>
                </a:lnTo>
                <a:lnTo>
                  <a:pt x="2424" y="500"/>
                </a:lnTo>
                <a:lnTo>
                  <a:pt x="2424" y="520"/>
                </a:lnTo>
                <a:lnTo>
                  <a:pt x="2496" y="520"/>
                </a:lnTo>
                <a:lnTo>
                  <a:pt x="2496" y="539"/>
                </a:lnTo>
                <a:lnTo>
                  <a:pt x="2504" y="539"/>
                </a:lnTo>
                <a:lnTo>
                  <a:pt x="2504" y="559"/>
                </a:lnTo>
                <a:lnTo>
                  <a:pt x="2516" y="559"/>
                </a:lnTo>
                <a:lnTo>
                  <a:pt x="2516" y="578"/>
                </a:lnTo>
                <a:lnTo>
                  <a:pt x="2573" y="578"/>
                </a:lnTo>
                <a:lnTo>
                  <a:pt x="2573" y="598"/>
                </a:lnTo>
                <a:lnTo>
                  <a:pt x="2628" y="598"/>
                </a:lnTo>
                <a:lnTo>
                  <a:pt x="2628" y="617"/>
                </a:lnTo>
                <a:lnTo>
                  <a:pt x="2655" y="617"/>
                </a:lnTo>
                <a:lnTo>
                  <a:pt x="2655" y="638"/>
                </a:lnTo>
                <a:lnTo>
                  <a:pt x="2875" y="638"/>
                </a:lnTo>
                <a:lnTo>
                  <a:pt x="2875" y="657"/>
                </a:lnTo>
                <a:lnTo>
                  <a:pt x="2924" y="657"/>
                </a:lnTo>
                <a:lnTo>
                  <a:pt x="2924" y="677"/>
                </a:lnTo>
                <a:lnTo>
                  <a:pt x="2970" y="677"/>
                </a:lnTo>
                <a:lnTo>
                  <a:pt x="2970" y="696"/>
                </a:lnTo>
                <a:lnTo>
                  <a:pt x="3026" y="696"/>
                </a:lnTo>
                <a:lnTo>
                  <a:pt x="3026" y="717"/>
                </a:lnTo>
                <a:lnTo>
                  <a:pt x="3060" y="717"/>
                </a:lnTo>
                <a:lnTo>
                  <a:pt x="3060" y="737"/>
                </a:lnTo>
                <a:lnTo>
                  <a:pt x="3505" y="737"/>
                </a:lnTo>
                <a:lnTo>
                  <a:pt x="3505" y="757"/>
                </a:lnTo>
                <a:lnTo>
                  <a:pt x="3930" y="757"/>
                </a:lnTo>
                <a:lnTo>
                  <a:pt x="3930" y="778"/>
                </a:lnTo>
                <a:lnTo>
                  <a:pt x="4008" y="778"/>
                </a:lnTo>
                <a:lnTo>
                  <a:pt x="4008" y="799"/>
                </a:lnTo>
                <a:lnTo>
                  <a:pt x="4169" y="799"/>
                </a:lnTo>
                <a:lnTo>
                  <a:pt x="4169" y="819"/>
                </a:lnTo>
                <a:lnTo>
                  <a:pt x="4313" y="819"/>
                </a:lnTo>
                <a:lnTo>
                  <a:pt x="4313" y="840"/>
                </a:lnTo>
                <a:lnTo>
                  <a:pt x="4410" y="840"/>
                </a:lnTo>
                <a:lnTo>
                  <a:pt x="4410" y="861"/>
                </a:lnTo>
                <a:lnTo>
                  <a:pt x="4423" y="861"/>
                </a:lnTo>
                <a:lnTo>
                  <a:pt x="4423" y="881"/>
                </a:lnTo>
                <a:lnTo>
                  <a:pt x="4555" y="881"/>
                </a:lnTo>
                <a:lnTo>
                  <a:pt x="4555" y="881"/>
                </a:lnTo>
              </a:path>
            </a:pathLst>
          </a:custGeom>
          <a:noFill/>
          <a:ln w="19050" cmpd="sng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8841" name="Line 9"/>
          <p:cNvSpPr>
            <a:spLocks noChangeShapeType="1"/>
          </p:cNvSpPr>
          <p:nvPr/>
        </p:nvSpPr>
        <p:spPr bwMode="auto">
          <a:xfrm flipH="1">
            <a:off x="958850" y="5818188"/>
            <a:ext cx="93663" cy="1587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8842" name="Line 10"/>
          <p:cNvSpPr>
            <a:spLocks noChangeShapeType="1"/>
          </p:cNvSpPr>
          <p:nvPr/>
        </p:nvSpPr>
        <p:spPr bwMode="auto">
          <a:xfrm flipH="1">
            <a:off x="958850" y="4913313"/>
            <a:ext cx="93663" cy="1587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8843" name="Line 11"/>
          <p:cNvSpPr>
            <a:spLocks noChangeShapeType="1"/>
          </p:cNvSpPr>
          <p:nvPr/>
        </p:nvSpPr>
        <p:spPr bwMode="auto">
          <a:xfrm flipH="1">
            <a:off x="958850" y="4008438"/>
            <a:ext cx="93663" cy="1587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8844" name="Line 12"/>
          <p:cNvSpPr>
            <a:spLocks noChangeShapeType="1"/>
          </p:cNvSpPr>
          <p:nvPr/>
        </p:nvSpPr>
        <p:spPr bwMode="auto">
          <a:xfrm flipH="1">
            <a:off x="958850" y="3101975"/>
            <a:ext cx="93663" cy="1588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8845" name="Line 13"/>
          <p:cNvSpPr>
            <a:spLocks noChangeShapeType="1"/>
          </p:cNvSpPr>
          <p:nvPr/>
        </p:nvSpPr>
        <p:spPr bwMode="auto">
          <a:xfrm flipH="1">
            <a:off x="958850" y="2197100"/>
            <a:ext cx="93663" cy="1588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8846" name="Line 14"/>
          <p:cNvSpPr>
            <a:spLocks noChangeShapeType="1"/>
          </p:cNvSpPr>
          <p:nvPr/>
        </p:nvSpPr>
        <p:spPr bwMode="auto">
          <a:xfrm flipH="1">
            <a:off x="958850" y="1290638"/>
            <a:ext cx="93663" cy="1587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8847" name="Rectangle 15"/>
          <p:cNvSpPr>
            <a:spLocks noChangeArrowheads="1"/>
          </p:cNvSpPr>
          <p:nvPr/>
        </p:nvSpPr>
        <p:spPr bwMode="auto">
          <a:xfrm rot="21600000">
            <a:off x="793750" y="5664200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1" hangingPunct="1"/>
            <a:r>
              <a:rPr lang="de-DE" b="0"/>
              <a:t>0</a:t>
            </a:r>
          </a:p>
        </p:txBody>
      </p:sp>
      <p:sp>
        <p:nvSpPr>
          <p:cNvPr id="248848" name="Rectangle 16"/>
          <p:cNvSpPr>
            <a:spLocks noChangeArrowheads="1"/>
          </p:cNvSpPr>
          <p:nvPr/>
        </p:nvSpPr>
        <p:spPr bwMode="auto">
          <a:xfrm rot="21600000">
            <a:off x="652463" y="475773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1" hangingPunct="1"/>
            <a:r>
              <a:rPr lang="de-DE" b="0"/>
              <a:t>10</a:t>
            </a:r>
          </a:p>
        </p:txBody>
      </p:sp>
      <p:sp>
        <p:nvSpPr>
          <p:cNvPr id="248849" name="Rectangle 17"/>
          <p:cNvSpPr>
            <a:spLocks noChangeArrowheads="1"/>
          </p:cNvSpPr>
          <p:nvPr/>
        </p:nvSpPr>
        <p:spPr bwMode="auto">
          <a:xfrm rot="21600000">
            <a:off x="652463" y="385286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1" hangingPunct="1"/>
            <a:r>
              <a:rPr lang="de-DE" b="0"/>
              <a:t>20</a:t>
            </a:r>
          </a:p>
        </p:txBody>
      </p:sp>
      <p:sp>
        <p:nvSpPr>
          <p:cNvPr id="248850" name="Rectangle 18"/>
          <p:cNvSpPr>
            <a:spLocks noChangeArrowheads="1"/>
          </p:cNvSpPr>
          <p:nvPr/>
        </p:nvSpPr>
        <p:spPr bwMode="auto">
          <a:xfrm rot="21600000">
            <a:off x="652463" y="2946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1" hangingPunct="1"/>
            <a:r>
              <a:rPr lang="de-DE" b="0"/>
              <a:t>30</a:t>
            </a:r>
          </a:p>
        </p:txBody>
      </p:sp>
      <p:sp>
        <p:nvSpPr>
          <p:cNvPr id="248851" name="Rectangle 19"/>
          <p:cNvSpPr>
            <a:spLocks noChangeArrowheads="1"/>
          </p:cNvSpPr>
          <p:nvPr/>
        </p:nvSpPr>
        <p:spPr bwMode="auto">
          <a:xfrm rot="21600000">
            <a:off x="652463" y="204152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1" hangingPunct="1"/>
            <a:r>
              <a:rPr lang="de-DE" b="0"/>
              <a:t>40</a:t>
            </a:r>
          </a:p>
        </p:txBody>
      </p:sp>
      <p:sp>
        <p:nvSpPr>
          <p:cNvPr id="248852" name="Rectangle 20"/>
          <p:cNvSpPr>
            <a:spLocks noChangeArrowheads="1"/>
          </p:cNvSpPr>
          <p:nvPr/>
        </p:nvSpPr>
        <p:spPr bwMode="auto">
          <a:xfrm rot="21600000">
            <a:off x="654050" y="113347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1" hangingPunct="1"/>
            <a:r>
              <a:rPr lang="de-DE" b="0"/>
              <a:t>50</a:t>
            </a:r>
          </a:p>
        </p:txBody>
      </p:sp>
      <p:sp>
        <p:nvSpPr>
          <p:cNvPr id="248853" name="Line 21"/>
          <p:cNvSpPr>
            <a:spLocks noChangeShapeType="1"/>
          </p:cNvSpPr>
          <p:nvPr/>
        </p:nvSpPr>
        <p:spPr bwMode="auto">
          <a:xfrm>
            <a:off x="1339850" y="5999163"/>
            <a:ext cx="1588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8854" name="Line 22"/>
          <p:cNvSpPr>
            <a:spLocks noChangeShapeType="1"/>
          </p:cNvSpPr>
          <p:nvPr/>
        </p:nvSpPr>
        <p:spPr bwMode="auto">
          <a:xfrm>
            <a:off x="1941513" y="5999163"/>
            <a:ext cx="1587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8855" name="Line 23"/>
          <p:cNvSpPr>
            <a:spLocks noChangeShapeType="1"/>
          </p:cNvSpPr>
          <p:nvPr/>
        </p:nvSpPr>
        <p:spPr bwMode="auto">
          <a:xfrm>
            <a:off x="2544763" y="5999163"/>
            <a:ext cx="1587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8856" name="Line 24"/>
          <p:cNvSpPr>
            <a:spLocks noChangeShapeType="1"/>
          </p:cNvSpPr>
          <p:nvPr/>
        </p:nvSpPr>
        <p:spPr bwMode="auto">
          <a:xfrm>
            <a:off x="3148013" y="5999163"/>
            <a:ext cx="1587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8857" name="Line 25"/>
          <p:cNvSpPr>
            <a:spLocks noChangeShapeType="1"/>
          </p:cNvSpPr>
          <p:nvPr/>
        </p:nvSpPr>
        <p:spPr bwMode="auto">
          <a:xfrm>
            <a:off x="3749675" y="5999163"/>
            <a:ext cx="1588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8858" name="Line 26"/>
          <p:cNvSpPr>
            <a:spLocks noChangeShapeType="1"/>
          </p:cNvSpPr>
          <p:nvPr/>
        </p:nvSpPr>
        <p:spPr bwMode="auto">
          <a:xfrm>
            <a:off x="4352925" y="5999163"/>
            <a:ext cx="1588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8859" name="Line 27"/>
          <p:cNvSpPr>
            <a:spLocks noChangeShapeType="1"/>
          </p:cNvSpPr>
          <p:nvPr/>
        </p:nvSpPr>
        <p:spPr bwMode="auto">
          <a:xfrm>
            <a:off x="4954588" y="5999163"/>
            <a:ext cx="1587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8860" name="Line 28"/>
          <p:cNvSpPr>
            <a:spLocks noChangeShapeType="1"/>
          </p:cNvSpPr>
          <p:nvPr/>
        </p:nvSpPr>
        <p:spPr bwMode="auto">
          <a:xfrm>
            <a:off x="5557838" y="5999163"/>
            <a:ext cx="1587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8861" name="Line 29"/>
          <p:cNvSpPr>
            <a:spLocks noChangeShapeType="1"/>
          </p:cNvSpPr>
          <p:nvPr/>
        </p:nvSpPr>
        <p:spPr bwMode="auto">
          <a:xfrm>
            <a:off x="6159500" y="5999163"/>
            <a:ext cx="1588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8862" name="Line 30"/>
          <p:cNvSpPr>
            <a:spLocks noChangeShapeType="1"/>
          </p:cNvSpPr>
          <p:nvPr/>
        </p:nvSpPr>
        <p:spPr bwMode="auto">
          <a:xfrm>
            <a:off x="6762750" y="5999163"/>
            <a:ext cx="1588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8863" name="Line 31"/>
          <p:cNvSpPr>
            <a:spLocks noChangeShapeType="1"/>
          </p:cNvSpPr>
          <p:nvPr/>
        </p:nvSpPr>
        <p:spPr bwMode="auto">
          <a:xfrm>
            <a:off x="7366000" y="5999163"/>
            <a:ext cx="1588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8864" name="Line 32"/>
          <p:cNvSpPr>
            <a:spLocks noChangeShapeType="1"/>
          </p:cNvSpPr>
          <p:nvPr/>
        </p:nvSpPr>
        <p:spPr bwMode="auto">
          <a:xfrm>
            <a:off x="7967663" y="5999163"/>
            <a:ext cx="1587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8865" name="Line 33"/>
          <p:cNvSpPr>
            <a:spLocks noChangeShapeType="1"/>
          </p:cNvSpPr>
          <p:nvPr/>
        </p:nvSpPr>
        <p:spPr bwMode="auto">
          <a:xfrm>
            <a:off x="8570913" y="5999163"/>
            <a:ext cx="1587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8866" name="Rectangle 34"/>
          <p:cNvSpPr>
            <a:spLocks noChangeArrowheads="1"/>
          </p:cNvSpPr>
          <p:nvPr/>
        </p:nvSpPr>
        <p:spPr bwMode="auto">
          <a:xfrm>
            <a:off x="1265238" y="6115050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0</a:t>
            </a:r>
          </a:p>
        </p:txBody>
      </p:sp>
      <p:sp>
        <p:nvSpPr>
          <p:cNvPr id="248867" name="Rectangle 35"/>
          <p:cNvSpPr>
            <a:spLocks noChangeArrowheads="1"/>
          </p:cNvSpPr>
          <p:nvPr/>
        </p:nvSpPr>
        <p:spPr bwMode="auto">
          <a:xfrm>
            <a:off x="1871663" y="6115050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1</a:t>
            </a:r>
          </a:p>
        </p:txBody>
      </p:sp>
      <p:sp>
        <p:nvSpPr>
          <p:cNvPr id="248868" name="Rectangle 36"/>
          <p:cNvSpPr>
            <a:spLocks noChangeArrowheads="1"/>
          </p:cNvSpPr>
          <p:nvPr/>
        </p:nvSpPr>
        <p:spPr bwMode="auto">
          <a:xfrm>
            <a:off x="2474913" y="6115050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2</a:t>
            </a:r>
          </a:p>
        </p:txBody>
      </p:sp>
      <p:sp>
        <p:nvSpPr>
          <p:cNvPr id="248869" name="Rectangle 37"/>
          <p:cNvSpPr>
            <a:spLocks noChangeArrowheads="1"/>
          </p:cNvSpPr>
          <p:nvPr/>
        </p:nvSpPr>
        <p:spPr bwMode="auto">
          <a:xfrm>
            <a:off x="3078163" y="6115050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3</a:t>
            </a:r>
          </a:p>
        </p:txBody>
      </p:sp>
      <p:sp>
        <p:nvSpPr>
          <p:cNvPr id="248870" name="Rectangle 38"/>
          <p:cNvSpPr>
            <a:spLocks noChangeArrowheads="1"/>
          </p:cNvSpPr>
          <p:nvPr/>
        </p:nvSpPr>
        <p:spPr bwMode="auto">
          <a:xfrm>
            <a:off x="3684588" y="6115050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4</a:t>
            </a:r>
          </a:p>
        </p:txBody>
      </p:sp>
      <p:sp>
        <p:nvSpPr>
          <p:cNvPr id="248871" name="Rectangle 39"/>
          <p:cNvSpPr>
            <a:spLocks noChangeArrowheads="1"/>
          </p:cNvSpPr>
          <p:nvPr/>
        </p:nvSpPr>
        <p:spPr bwMode="auto">
          <a:xfrm>
            <a:off x="4287838" y="6115050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5</a:t>
            </a:r>
          </a:p>
        </p:txBody>
      </p:sp>
      <p:sp>
        <p:nvSpPr>
          <p:cNvPr id="248872" name="Rectangle 40"/>
          <p:cNvSpPr>
            <a:spLocks noChangeArrowheads="1"/>
          </p:cNvSpPr>
          <p:nvPr/>
        </p:nvSpPr>
        <p:spPr bwMode="auto">
          <a:xfrm>
            <a:off x="4889500" y="6115050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6</a:t>
            </a:r>
          </a:p>
        </p:txBody>
      </p:sp>
      <p:sp>
        <p:nvSpPr>
          <p:cNvPr id="248873" name="Rectangle 41"/>
          <p:cNvSpPr>
            <a:spLocks noChangeArrowheads="1"/>
          </p:cNvSpPr>
          <p:nvPr/>
        </p:nvSpPr>
        <p:spPr bwMode="auto">
          <a:xfrm>
            <a:off x="5492750" y="6115050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7</a:t>
            </a:r>
          </a:p>
        </p:txBody>
      </p:sp>
      <p:sp>
        <p:nvSpPr>
          <p:cNvPr id="248874" name="Rectangle 42"/>
          <p:cNvSpPr>
            <a:spLocks noChangeArrowheads="1"/>
          </p:cNvSpPr>
          <p:nvPr/>
        </p:nvSpPr>
        <p:spPr bwMode="auto">
          <a:xfrm>
            <a:off x="6094413" y="6115050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8</a:t>
            </a:r>
          </a:p>
        </p:txBody>
      </p:sp>
      <p:sp>
        <p:nvSpPr>
          <p:cNvPr id="248875" name="Rectangle 43"/>
          <p:cNvSpPr>
            <a:spLocks noChangeArrowheads="1"/>
          </p:cNvSpPr>
          <p:nvPr/>
        </p:nvSpPr>
        <p:spPr bwMode="auto">
          <a:xfrm>
            <a:off x="6697663" y="6115050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9</a:t>
            </a:r>
          </a:p>
        </p:txBody>
      </p:sp>
      <p:sp>
        <p:nvSpPr>
          <p:cNvPr id="248876" name="Rectangle 44"/>
          <p:cNvSpPr>
            <a:spLocks noChangeArrowheads="1"/>
          </p:cNvSpPr>
          <p:nvPr/>
        </p:nvSpPr>
        <p:spPr bwMode="auto">
          <a:xfrm>
            <a:off x="7229475" y="611505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10</a:t>
            </a:r>
          </a:p>
        </p:txBody>
      </p:sp>
      <p:sp>
        <p:nvSpPr>
          <p:cNvPr id="248877" name="Rectangle 45"/>
          <p:cNvSpPr>
            <a:spLocks noChangeArrowheads="1"/>
          </p:cNvSpPr>
          <p:nvPr/>
        </p:nvSpPr>
        <p:spPr bwMode="auto">
          <a:xfrm>
            <a:off x="7832725" y="611505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11</a:t>
            </a:r>
          </a:p>
        </p:txBody>
      </p:sp>
      <p:sp>
        <p:nvSpPr>
          <p:cNvPr id="248878" name="Rectangle 46"/>
          <p:cNvSpPr>
            <a:spLocks noChangeArrowheads="1"/>
          </p:cNvSpPr>
          <p:nvPr/>
        </p:nvSpPr>
        <p:spPr bwMode="auto">
          <a:xfrm>
            <a:off x="8435975" y="611505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12</a:t>
            </a:r>
          </a:p>
        </p:txBody>
      </p:sp>
      <p:sp>
        <p:nvSpPr>
          <p:cNvPr id="248879" name="Rectangle 47"/>
          <p:cNvSpPr>
            <a:spLocks noChangeArrowheads="1"/>
          </p:cNvSpPr>
          <p:nvPr/>
        </p:nvSpPr>
        <p:spPr bwMode="auto">
          <a:xfrm>
            <a:off x="1055688" y="1114425"/>
            <a:ext cx="7800975" cy="4881563"/>
          </a:xfrm>
          <a:prstGeom prst="rect">
            <a:avLst/>
          </a:prstGeom>
          <a:noFill/>
          <a:ln w="7938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8880" name="Text Box 48"/>
          <p:cNvSpPr txBox="1">
            <a:spLocks noChangeArrowheads="1"/>
          </p:cNvSpPr>
          <p:nvPr/>
        </p:nvSpPr>
        <p:spPr bwMode="auto">
          <a:xfrm>
            <a:off x="590550" y="101600"/>
            <a:ext cx="678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de-DE" sz="3600" b="0">
                <a:solidFill>
                  <a:srgbClr val="FFCC00"/>
                </a:solidFill>
              </a:rPr>
              <a:t>Primary Endpoint: Death/MI/TLR</a:t>
            </a:r>
          </a:p>
        </p:txBody>
      </p:sp>
      <p:sp>
        <p:nvSpPr>
          <p:cNvPr id="248881" name="Text Box 49"/>
          <p:cNvSpPr txBox="1">
            <a:spLocks noChangeArrowheads="1"/>
          </p:cNvSpPr>
          <p:nvPr/>
        </p:nvSpPr>
        <p:spPr bwMode="auto">
          <a:xfrm>
            <a:off x="7851775" y="3159125"/>
            <a:ext cx="1179513" cy="53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230400" tIns="115200" rIns="230400" bIns="115200">
            <a:spAutoFit/>
          </a:bodyPr>
          <a:lstStyle/>
          <a:p>
            <a:r>
              <a:rPr lang="en-US" b="0">
                <a:solidFill>
                  <a:srgbClr val="99CCFF"/>
                </a:solidFill>
              </a:rPr>
              <a:t>22.1%</a:t>
            </a:r>
          </a:p>
        </p:txBody>
      </p:sp>
      <p:sp>
        <p:nvSpPr>
          <p:cNvPr id="248882" name="Text Box 50"/>
          <p:cNvSpPr txBox="1">
            <a:spLocks noChangeArrowheads="1"/>
          </p:cNvSpPr>
          <p:nvPr/>
        </p:nvSpPr>
        <p:spPr bwMode="auto">
          <a:xfrm>
            <a:off x="7853363" y="4494213"/>
            <a:ext cx="1179512" cy="53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230400" tIns="115200" rIns="230400" bIns="115200">
            <a:spAutoFit/>
          </a:bodyPr>
          <a:lstStyle/>
          <a:p>
            <a:r>
              <a:rPr lang="en-US" b="0">
                <a:solidFill>
                  <a:srgbClr val="FFFF00"/>
                </a:solidFill>
              </a:rPr>
              <a:t>15.4%</a:t>
            </a:r>
          </a:p>
        </p:txBody>
      </p:sp>
      <p:sp>
        <p:nvSpPr>
          <p:cNvPr id="248883" name="Text Box 51"/>
          <p:cNvSpPr txBox="1">
            <a:spLocks noChangeArrowheads="1"/>
          </p:cNvSpPr>
          <p:nvPr/>
        </p:nvSpPr>
        <p:spPr bwMode="auto">
          <a:xfrm>
            <a:off x="6000750" y="1887538"/>
            <a:ext cx="2397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de-DE" b="0" i="1">
                <a:ea typeface="ヒラギノ角ゴ Pro W3" pitchFamily="-111" charset="-128"/>
              </a:rPr>
              <a:t>P=.03</a:t>
            </a:r>
          </a:p>
          <a:p>
            <a:pPr algn="r" eaLnBrk="1" hangingPunct="1"/>
            <a:r>
              <a:rPr lang="de-DE" b="0" i="1">
                <a:ea typeface="ヒラギノ角ゴ Pro W3" pitchFamily="-111" charset="-128"/>
              </a:rPr>
              <a:t>RR 0.65 [0.45-0.96]</a:t>
            </a:r>
          </a:p>
        </p:txBody>
      </p:sp>
      <p:sp>
        <p:nvSpPr>
          <p:cNvPr id="248884" name="Text Box 52"/>
          <p:cNvSpPr txBox="1">
            <a:spLocks noChangeArrowheads="1"/>
          </p:cNvSpPr>
          <p:nvPr/>
        </p:nvSpPr>
        <p:spPr bwMode="auto">
          <a:xfrm>
            <a:off x="1487488" y="1925638"/>
            <a:ext cx="1011237" cy="536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l"/>
            <a:r>
              <a:rPr lang="de-DE" b="0">
                <a:solidFill>
                  <a:srgbClr val="99CCFF"/>
                </a:solidFill>
              </a:rPr>
              <a:t>BMS</a:t>
            </a:r>
          </a:p>
        </p:txBody>
      </p:sp>
      <p:sp>
        <p:nvSpPr>
          <p:cNvPr id="248885" name="Text Box 53"/>
          <p:cNvSpPr txBox="1">
            <a:spLocks noChangeArrowheads="1"/>
          </p:cNvSpPr>
          <p:nvPr/>
        </p:nvSpPr>
        <p:spPr bwMode="auto">
          <a:xfrm>
            <a:off x="1487488" y="1374775"/>
            <a:ext cx="984250" cy="536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l"/>
            <a:r>
              <a:rPr lang="de-DE" b="0">
                <a:solidFill>
                  <a:srgbClr val="FFFF00"/>
                </a:solidFill>
              </a:rPr>
              <a:t>DES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4" name="Text Box 4"/>
          <p:cNvSpPr txBox="1">
            <a:spLocks noChangeArrowheads="1"/>
          </p:cNvSpPr>
          <p:nvPr/>
        </p:nvSpPr>
        <p:spPr bwMode="auto">
          <a:xfrm>
            <a:off x="2854325" y="101600"/>
            <a:ext cx="3409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de-DE" sz="3600" b="0">
                <a:solidFill>
                  <a:srgbClr val="FFCC00"/>
                </a:solidFill>
              </a:rPr>
              <a:t>All-cause Death</a:t>
            </a:r>
          </a:p>
        </p:txBody>
      </p:sp>
      <p:sp>
        <p:nvSpPr>
          <p:cNvPr id="256005" name="Rectangle 5"/>
          <p:cNvSpPr>
            <a:spLocks noChangeArrowheads="1"/>
          </p:cNvSpPr>
          <p:nvPr/>
        </p:nvSpPr>
        <p:spPr bwMode="auto">
          <a:xfrm>
            <a:off x="3363913" y="6483350"/>
            <a:ext cx="3201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Months After Randomization</a:t>
            </a:r>
          </a:p>
        </p:txBody>
      </p:sp>
      <p:sp>
        <p:nvSpPr>
          <p:cNvPr id="256006" name="Rectangle 6"/>
          <p:cNvSpPr>
            <a:spLocks noChangeArrowheads="1"/>
          </p:cNvSpPr>
          <p:nvPr/>
        </p:nvSpPr>
        <p:spPr bwMode="auto">
          <a:xfrm rot="21600000">
            <a:off x="793750" y="5664200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1" hangingPunct="1"/>
            <a:r>
              <a:rPr lang="de-DE" b="0"/>
              <a:t>0</a:t>
            </a:r>
          </a:p>
        </p:txBody>
      </p:sp>
      <p:sp>
        <p:nvSpPr>
          <p:cNvPr id="256007" name="Rectangle 7"/>
          <p:cNvSpPr>
            <a:spLocks noChangeArrowheads="1"/>
          </p:cNvSpPr>
          <p:nvPr/>
        </p:nvSpPr>
        <p:spPr bwMode="auto">
          <a:xfrm rot="21600000">
            <a:off x="652463" y="475773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1" hangingPunct="1"/>
            <a:r>
              <a:rPr lang="de-DE" b="0"/>
              <a:t>10</a:t>
            </a:r>
          </a:p>
        </p:txBody>
      </p:sp>
      <p:sp>
        <p:nvSpPr>
          <p:cNvPr id="256008" name="Rectangle 8"/>
          <p:cNvSpPr>
            <a:spLocks noChangeArrowheads="1"/>
          </p:cNvSpPr>
          <p:nvPr/>
        </p:nvSpPr>
        <p:spPr bwMode="auto">
          <a:xfrm rot="21600000">
            <a:off x="652463" y="385286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1" hangingPunct="1"/>
            <a:r>
              <a:rPr lang="de-DE" b="0"/>
              <a:t>20</a:t>
            </a:r>
          </a:p>
        </p:txBody>
      </p:sp>
      <p:sp>
        <p:nvSpPr>
          <p:cNvPr id="256009" name="Rectangle 9"/>
          <p:cNvSpPr>
            <a:spLocks noChangeArrowheads="1"/>
          </p:cNvSpPr>
          <p:nvPr/>
        </p:nvSpPr>
        <p:spPr bwMode="auto">
          <a:xfrm rot="21600000">
            <a:off x="652463" y="2946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1" hangingPunct="1"/>
            <a:r>
              <a:rPr lang="de-DE" b="0"/>
              <a:t>30</a:t>
            </a:r>
          </a:p>
        </p:txBody>
      </p:sp>
      <p:sp>
        <p:nvSpPr>
          <p:cNvPr id="256010" name="Rectangle 10"/>
          <p:cNvSpPr>
            <a:spLocks noChangeArrowheads="1"/>
          </p:cNvSpPr>
          <p:nvPr/>
        </p:nvSpPr>
        <p:spPr bwMode="auto">
          <a:xfrm rot="21600000">
            <a:off x="652463" y="204152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1" hangingPunct="1"/>
            <a:r>
              <a:rPr lang="de-DE" b="0"/>
              <a:t>40</a:t>
            </a:r>
          </a:p>
        </p:txBody>
      </p:sp>
      <p:sp>
        <p:nvSpPr>
          <p:cNvPr id="256011" name="Rectangle 11"/>
          <p:cNvSpPr>
            <a:spLocks noChangeArrowheads="1"/>
          </p:cNvSpPr>
          <p:nvPr/>
        </p:nvSpPr>
        <p:spPr bwMode="auto">
          <a:xfrm rot="21600000">
            <a:off x="654050" y="113347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1" hangingPunct="1"/>
            <a:r>
              <a:rPr lang="de-DE" b="0"/>
              <a:t>50</a:t>
            </a:r>
          </a:p>
        </p:txBody>
      </p:sp>
      <p:sp>
        <p:nvSpPr>
          <p:cNvPr id="256012" name="Rectangle 12"/>
          <p:cNvSpPr>
            <a:spLocks noChangeArrowheads="1"/>
          </p:cNvSpPr>
          <p:nvPr/>
        </p:nvSpPr>
        <p:spPr bwMode="auto">
          <a:xfrm>
            <a:off x="1265238" y="6115050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0</a:t>
            </a:r>
          </a:p>
        </p:txBody>
      </p:sp>
      <p:sp>
        <p:nvSpPr>
          <p:cNvPr id="256013" name="Rectangle 13"/>
          <p:cNvSpPr>
            <a:spLocks noChangeArrowheads="1"/>
          </p:cNvSpPr>
          <p:nvPr/>
        </p:nvSpPr>
        <p:spPr bwMode="auto">
          <a:xfrm>
            <a:off x="1871663" y="6115050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1</a:t>
            </a:r>
          </a:p>
        </p:txBody>
      </p:sp>
      <p:sp>
        <p:nvSpPr>
          <p:cNvPr id="256014" name="Rectangle 14"/>
          <p:cNvSpPr>
            <a:spLocks noChangeArrowheads="1"/>
          </p:cNvSpPr>
          <p:nvPr/>
        </p:nvSpPr>
        <p:spPr bwMode="auto">
          <a:xfrm>
            <a:off x="2474913" y="6115050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2</a:t>
            </a:r>
          </a:p>
        </p:txBody>
      </p:sp>
      <p:sp>
        <p:nvSpPr>
          <p:cNvPr id="256015" name="Rectangle 15"/>
          <p:cNvSpPr>
            <a:spLocks noChangeArrowheads="1"/>
          </p:cNvSpPr>
          <p:nvPr/>
        </p:nvSpPr>
        <p:spPr bwMode="auto">
          <a:xfrm>
            <a:off x="3078163" y="6115050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3</a:t>
            </a:r>
          </a:p>
        </p:txBody>
      </p:sp>
      <p:sp>
        <p:nvSpPr>
          <p:cNvPr id="256016" name="Rectangle 16"/>
          <p:cNvSpPr>
            <a:spLocks noChangeArrowheads="1"/>
          </p:cNvSpPr>
          <p:nvPr/>
        </p:nvSpPr>
        <p:spPr bwMode="auto">
          <a:xfrm>
            <a:off x="3684588" y="6115050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4</a:t>
            </a:r>
          </a:p>
        </p:txBody>
      </p:sp>
      <p:sp>
        <p:nvSpPr>
          <p:cNvPr id="256017" name="Rectangle 17"/>
          <p:cNvSpPr>
            <a:spLocks noChangeArrowheads="1"/>
          </p:cNvSpPr>
          <p:nvPr/>
        </p:nvSpPr>
        <p:spPr bwMode="auto">
          <a:xfrm>
            <a:off x="4287838" y="6115050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5</a:t>
            </a:r>
          </a:p>
        </p:txBody>
      </p:sp>
      <p:sp>
        <p:nvSpPr>
          <p:cNvPr id="256018" name="Rectangle 18"/>
          <p:cNvSpPr>
            <a:spLocks noChangeArrowheads="1"/>
          </p:cNvSpPr>
          <p:nvPr/>
        </p:nvSpPr>
        <p:spPr bwMode="auto">
          <a:xfrm>
            <a:off x="4889500" y="6115050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6</a:t>
            </a:r>
          </a:p>
        </p:txBody>
      </p:sp>
      <p:sp>
        <p:nvSpPr>
          <p:cNvPr id="256019" name="Rectangle 19"/>
          <p:cNvSpPr>
            <a:spLocks noChangeArrowheads="1"/>
          </p:cNvSpPr>
          <p:nvPr/>
        </p:nvSpPr>
        <p:spPr bwMode="auto">
          <a:xfrm>
            <a:off x="5492750" y="6115050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7</a:t>
            </a:r>
          </a:p>
        </p:txBody>
      </p:sp>
      <p:sp>
        <p:nvSpPr>
          <p:cNvPr id="256020" name="Rectangle 20"/>
          <p:cNvSpPr>
            <a:spLocks noChangeArrowheads="1"/>
          </p:cNvSpPr>
          <p:nvPr/>
        </p:nvSpPr>
        <p:spPr bwMode="auto">
          <a:xfrm>
            <a:off x="6094413" y="6115050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8</a:t>
            </a:r>
          </a:p>
        </p:txBody>
      </p:sp>
      <p:sp>
        <p:nvSpPr>
          <p:cNvPr id="256021" name="Rectangle 21"/>
          <p:cNvSpPr>
            <a:spLocks noChangeArrowheads="1"/>
          </p:cNvSpPr>
          <p:nvPr/>
        </p:nvSpPr>
        <p:spPr bwMode="auto">
          <a:xfrm>
            <a:off x="6697663" y="6115050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9</a:t>
            </a:r>
          </a:p>
        </p:txBody>
      </p:sp>
      <p:sp>
        <p:nvSpPr>
          <p:cNvPr id="256022" name="Rectangle 22"/>
          <p:cNvSpPr>
            <a:spLocks noChangeArrowheads="1"/>
          </p:cNvSpPr>
          <p:nvPr/>
        </p:nvSpPr>
        <p:spPr bwMode="auto">
          <a:xfrm>
            <a:off x="7229475" y="611505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10</a:t>
            </a:r>
          </a:p>
        </p:txBody>
      </p:sp>
      <p:sp>
        <p:nvSpPr>
          <p:cNvPr id="256023" name="Rectangle 23"/>
          <p:cNvSpPr>
            <a:spLocks noChangeArrowheads="1"/>
          </p:cNvSpPr>
          <p:nvPr/>
        </p:nvSpPr>
        <p:spPr bwMode="auto">
          <a:xfrm>
            <a:off x="7832725" y="611505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11</a:t>
            </a:r>
          </a:p>
        </p:txBody>
      </p:sp>
      <p:sp>
        <p:nvSpPr>
          <p:cNvPr id="256024" name="Rectangle 24"/>
          <p:cNvSpPr>
            <a:spLocks noChangeArrowheads="1"/>
          </p:cNvSpPr>
          <p:nvPr/>
        </p:nvSpPr>
        <p:spPr bwMode="auto">
          <a:xfrm>
            <a:off x="8435975" y="611505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12</a:t>
            </a:r>
          </a:p>
        </p:txBody>
      </p:sp>
      <p:sp>
        <p:nvSpPr>
          <p:cNvPr id="256026" name="Freeform 26"/>
          <p:cNvSpPr>
            <a:spLocks/>
          </p:cNvSpPr>
          <p:nvPr/>
        </p:nvSpPr>
        <p:spPr bwMode="auto">
          <a:xfrm flipV="1">
            <a:off x="1339850" y="5387975"/>
            <a:ext cx="7231063" cy="422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" y="0"/>
              </a:cxn>
              <a:cxn ang="0">
                <a:pos x="20" y="18"/>
              </a:cxn>
              <a:cxn ang="0">
                <a:pos x="169" y="18"/>
              </a:cxn>
              <a:cxn ang="0">
                <a:pos x="169" y="37"/>
              </a:cxn>
              <a:cxn ang="0">
                <a:pos x="298" y="37"/>
              </a:cxn>
              <a:cxn ang="0">
                <a:pos x="298" y="56"/>
              </a:cxn>
              <a:cxn ang="0">
                <a:pos x="425" y="56"/>
              </a:cxn>
              <a:cxn ang="0">
                <a:pos x="425" y="75"/>
              </a:cxn>
              <a:cxn ang="0">
                <a:pos x="487" y="75"/>
              </a:cxn>
              <a:cxn ang="0">
                <a:pos x="487" y="93"/>
              </a:cxn>
              <a:cxn ang="0">
                <a:pos x="754" y="93"/>
              </a:cxn>
              <a:cxn ang="0">
                <a:pos x="754" y="113"/>
              </a:cxn>
              <a:cxn ang="0">
                <a:pos x="803" y="113"/>
              </a:cxn>
              <a:cxn ang="0">
                <a:pos x="803" y="131"/>
              </a:cxn>
              <a:cxn ang="0">
                <a:pos x="877" y="131"/>
              </a:cxn>
              <a:cxn ang="0">
                <a:pos x="877" y="151"/>
              </a:cxn>
              <a:cxn ang="0">
                <a:pos x="966" y="151"/>
              </a:cxn>
              <a:cxn ang="0">
                <a:pos x="966" y="169"/>
              </a:cxn>
              <a:cxn ang="0">
                <a:pos x="1045" y="169"/>
              </a:cxn>
              <a:cxn ang="0">
                <a:pos x="1045" y="188"/>
              </a:cxn>
              <a:cxn ang="0">
                <a:pos x="1282" y="188"/>
              </a:cxn>
              <a:cxn ang="0">
                <a:pos x="1282" y="208"/>
              </a:cxn>
              <a:cxn ang="0">
                <a:pos x="1361" y="208"/>
              </a:cxn>
              <a:cxn ang="0">
                <a:pos x="1361" y="226"/>
              </a:cxn>
              <a:cxn ang="0">
                <a:pos x="2311" y="226"/>
              </a:cxn>
              <a:cxn ang="0">
                <a:pos x="2311" y="246"/>
              </a:cxn>
              <a:cxn ang="0">
                <a:pos x="3698" y="246"/>
              </a:cxn>
              <a:cxn ang="0">
                <a:pos x="3698" y="265"/>
              </a:cxn>
              <a:cxn ang="0">
                <a:pos x="4555" y="265"/>
              </a:cxn>
              <a:cxn ang="0">
                <a:pos x="4555" y="265"/>
              </a:cxn>
            </a:cxnLst>
            <a:rect l="0" t="0" r="r" b="b"/>
            <a:pathLst>
              <a:path w="4555" h="265">
                <a:moveTo>
                  <a:pt x="0" y="0"/>
                </a:moveTo>
                <a:lnTo>
                  <a:pt x="20" y="0"/>
                </a:lnTo>
                <a:lnTo>
                  <a:pt x="20" y="18"/>
                </a:lnTo>
                <a:lnTo>
                  <a:pt x="169" y="18"/>
                </a:lnTo>
                <a:lnTo>
                  <a:pt x="169" y="37"/>
                </a:lnTo>
                <a:lnTo>
                  <a:pt x="298" y="37"/>
                </a:lnTo>
                <a:lnTo>
                  <a:pt x="298" y="56"/>
                </a:lnTo>
                <a:lnTo>
                  <a:pt x="425" y="56"/>
                </a:lnTo>
                <a:lnTo>
                  <a:pt x="425" y="75"/>
                </a:lnTo>
                <a:lnTo>
                  <a:pt x="487" y="75"/>
                </a:lnTo>
                <a:lnTo>
                  <a:pt x="487" y="93"/>
                </a:lnTo>
                <a:lnTo>
                  <a:pt x="754" y="93"/>
                </a:lnTo>
                <a:lnTo>
                  <a:pt x="754" y="113"/>
                </a:lnTo>
                <a:lnTo>
                  <a:pt x="803" y="113"/>
                </a:lnTo>
                <a:lnTo>
                  <a:pt x="803" y="131"/>
                </a:lnTo>
                <a:lnTo>
                  <a:pt x="877" y="131"/>
                </a:lnTo>
                <a:lnTo>
                  <a:pt x="877" y="151"/>
                </a:lnTo>
                <a:lnTo>
                  <a:pt x="966" y="151"/>
                </a:lnTo>
                <a:lnTo>
                  <a:pt x="966" y="169"/>
                </a:lnTo>
                <a:lnTo>
                  <a:pt x="1045" y="169"/>
                </a:lnTo>
                <a:lnTo>
                  <a:pt x="1045" y="188"/>
                </a:lnTo>
                <a:lnTo>
                  <a:pt x="1282" y="188"/>
                </a:lnTo>
                <a:lnTo>
                  <a:pt x="1282" y="208"/>
                </a:lnTo>
                <a:lnTo>
                  <a:pt x="1361" y="208"/>
                </a:lnTo>
                <a:lnTo>
                  <a:pt x="1361" y="226"/>
                </a:lnTo>
                <a:lnTo>
                  <a:pt x="2311" y="226"/>
                </a:lnTo>
                <a:lnTo>
                  <a:pt x="2311" y="246"/>
                </a:lnTo>
                <a:lnTo>
                  <a:pt x="3698" y="246"/>
                </a:lnTo>
                <a:lnTo>
                  <a:pt x="3698" y="265"/>
                </a:lnTo>
                <a:lnTo>
                  <a:pt x="4555" y="265"/>
                </a:lnTo>
                <a:lnTo>
                  <a:pt x="4555" y="265"/>
                </a:lnTo>
              </a:path>
            </a:pathLst>
          </a:custGeom>
          <a:noFill/>
          <a:ln w="19050" cmpd="sng">
            <a:solidFill>
              <a:srgbClr val="99CC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27" name="Freeform 27"/>
          <p:cNvSpPr>
            <a:spLocks/>
          </p:cNvSpPr>
          <p:nvPr/>
        </p:nvSpPr>
        <p:spPr bwMode="auto">
          <a:xfrm flipV="1">
            <a:off x="1339850" y="5345113"/>
            <a:ext cx="7231063" cy="4651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18"/>
              </a:cxn>
              <a:cxn ang="0">
                <a:pos x="108" y="18"/>
              </a:cxn>
              <a:cxn ang="0">
                <a:pos x="108" y="37"/>
              </a:cxn>
              <a:cxn ang="0">
                <a:pos x="387" y="37"/>
              </a:cxn>
              <a:cxn ang="0">
                <a:pos x="387" y="57"/>
              </a:cxn>
              <a:cxn ang="0">
                <a:pos x="625" y="57"/>
              </a:cxn>
              <a:cxn ang="0">
                <a:pos x="625" y="76"/>
              </a:cxn>
              <a:cxn ang="0">
                <a:pos x="674" y="76"/>
              </a:cxn>
              <a:cxn ang="0">
                <a:pos x="674" y="95"/>
              </a:cxn>
              <a:cxn ang="0">
                <a:pos x="1082" y="95"/>
              </a:cxn>
              <a:cxn ang="0">
                <a:pos x="1082" y="114"/>
              </a:cxn>
              <a:cxn ang="0">
                <a:pos x="1372" y="114"/>
              </a:cxn>
              <a:cxn ang="0">
                <a:pos x="1372" y="133"/>
              </a:cxn>
              <a:cxn ang="0">
                <a:pos x="1683" y="133"/>
              </a:cxn>
              <a:cxn ang="0">
                <a:pos x="1683" y="153"/>
              </a:cxn>
              <a:cxn ang="0">
                <a:pos x="1855" y="153"/>
              </a:cxn>
              <a:cxn ang="0">
                <a:pos x="1855" y="172"/>
              </a:cxn>
              <a:cxn ang="0">
                <a:pos x="2158" y="172"/>
              </a:cxn>
              <a:cxn ang="0">
                <a:pos x="2158" y="192"/>
              </a:cxn>
              <a:cxn ang="0">
                <a:pos x="2386" y="192"/>
              </a:cxn>
              <a:cxn ang="0">
                <a:pos x="2386" y="211"/>
              </a:cxn>
              <a:cxn ang="0">
                <a:pos x="2430" y="211"/>
              </a:cxn>
              <a:cxn ang="0">
                <a:pos x="2430" y="231"/>
              </a:cxn>
              <a:cxn ang="0">
                <a:pos x="4169" y="231"/>
              </a:cxn>
              <a:cxn ang="0">
                <a:pos x="4169" y="251"/>
              </a:cxn>
              <a:cxn ang="0">
                <a:pos x="4188" y="251"/>
              </a:cxn>
              <a:cxn ang="0">
                <a:pos x="4188" y="272"/>
              </a:cxn>
              <a:cxn ang="0">
                <a:pos x="4423" y="272"/>
              </a:cxn>
              <a:cxn ang="0">
                <a:pos x="4423" y="292"/>
              </a:cxn>
              <a:cxn ang="0">
                <a:pos x="4555" y="292"/>
              </a:cxn>
              <a:cxn ang="0">
                <a:pos x="4555" y="292"/>
              </a:cxn>
            </a:cxnLst>
            <a:rect l="0" t="0" r="r" b="b"/>
            <a:pathLst>
              <a:path w="4555" h="292">
                <a:moveTo>
                  <a:pt x="0" y="0"/>
                </a:moveTo>
                <a:lnTo>
                  <a:pt x="6" y="0"/>
                </a:lnTo>
                <a:lnTo>
                  <a:pt x="6" y="18"/>
                </a:lnTo>
                <a:lnTo>
                  <a:pt x="108" y="18"/>
                </a:lnTo>
                <a:lnTo>
                  <a:pt x="108" y="37"/>
                </a:lnTo>
                <a:lnTo>
                  <a:pt x="387" y="37"/>
                </a:lnTo>
                <a:lnTo>
                  <a:pt x="387" y="57"/>
                </a:lnTo>
                <a:lnTo>
                  <a:pt x="625" y="57"/>
                </a:lnTo>
                <a:lnTo>
                  <a:pt x="625" y="76"/>
                </a:lnTo>
                <a:lnTo>
                  <a:pt x="674" y="76"/>
                </a:lnTo>
                <a:lnTo>
                  <a:pt x="674" y="95"/>
                </a:lnTo>
                <a:lnTo>
                  <a:pt x="1082" y="95"/>
                </a:lnTo>
                <a:lnTo>
                  <a:pt x="1082" y="114"/>
                </a:lnTo>
                <a:lnTo>
                  <a:pt x="1372" y="114"/>
                </a:lnTo>
                <a:lnTo>
                  <a:pt x="1372" y="133"/>
                </a:lnTo>
                <a:lnTo>
                  <a:pt x="1683" y="133"/>
                </a:lnTo>
                <a:lnTo>
                  <a:pt x="1683" y="153"/>
                </a:lnTo>
                <a:lnTo>
                  <a:pt x="1855" y="153"/>
                </a:lnTo>
                <a:lnTo>
                  <a:pt x="1855" y="172"/>
                </a:lnTo>
                <a:lnTo>
                  <a:pt x="2158" y="172"/>
                </a:lnTo>
                <a:lnTo>
                  <a:pt x="2158" y="192"/>
                </a:lnTo>
                <a:lnTo>
                  <a:pt x="2386" y="192"/>
                </a:lnTo>
                <a:lnTo>
                  <a:pt x="2386" y="211"/>
                </a:lnTo>
                <a:lnTo>
                  <a:pt x="2430" y="211"/>
                </a:lnTo>
                <a:lnTo>
                  <a:pt x="2430" y="231"/>
                </a:lnTo>
                <a:lnTo>
                  <a:pt x="4169" y="231"/>
                </a:lnTo>
                <a:lnTo>
                  <a:pt x="4169" y="251"/>
                </a:lnTo>
                <a:lnTo>
                  <a:pt x="4188" y="251"/>
                </a:lnTo>
                <a:lnTo>
                  <a:pt x="4188" y="272"/>
                </a:lnTo>
                <a:lnTo>
                  <a:pt x="4423" y="272"/>
                </a:lnTo>
                <a:lnTo>
                  <a:pt x="4423" y="292"/>
                </a:lnTo>
                <a:lnTo>
                  <a:pt x="4555" y="292"/>
                </a:lnTo>
                <a:lnTo>
                  <a:pt x="4555" y="292"/>
                </a:lnTo>
              </a:path>
            </a:pathLst>
          </a:custGeom>
          <a:noFill/>
          <a:ln w="19050" cmpd="sng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28" name="Line 28"/>
          <p:cNvSpPr>
            <a:spLocks noChangeShapeType="1"/>
          </p:cNvSpPr>
          <p:nvPr/>
        </p:nvSpPr>
        <p:spPr bwMode="auto">
          <a:xfrm flipH="1">
            <a:off x="958850" y="5816600"/>
            <a:ext cx="93663" cy="0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29" name="Line 29"/>
          <p:cNvSpPr>
            <a:spLocks noChangeShapeType="1"/>
          </p:cNvSpPr>
          <p:nvPr/>
        </p:nvSpPr>
        <p:spPr bwMode="auto">
          <a:xfrm flipH="1">
            <a:off x="958850" y="4910138"/>
            <a:ext cx="93663" cy="0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30" name="Line 30"/>
          <p:cNvSpPr>
            <a:spLocks noChangeShapeType="1"/>
          </p:cNvSpPr>
          <p:nvPr/>
        </p:nvSpPr>
        <p:spPr bwMode="auto">
          <a:xfrm flipH="1">
            <a:off x="958850" y="4006850"/>
            <a:ext cx="93663" cy="0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31" name="Line 31"/>
          <p:cNvSpPr>
            <a:spLocks noChangeShapeType="1"/>
          </p:cNvSpPr>
          <p:nvPr/>
        </p:nvSpPr>
        <p:spPr bwMode="auto">
          <a:xfrm flipH="1">
            <a:off x="958850" y="3100388"/>
            <a:ext cx="93663" cy="0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32" name="Line 32"/>
          <p:cNvSpPr>
            <a:spLocks noChangeShapeType="1"/>
          </p:cNvSpPr>
          <p:nvPr/>
        </p:nvSpPr>
        <p:spPr bwMode="auto">
          <a:xfrm flipH="1">
            <a:off x="958850" y="2197100"/>
            <a:ext cx="93663" cy="0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33" name="Line 33"/>
          <p:cNvSpPr>
            <a:spLocks noChangeShapeType="1"/>
          </p:cNvSpPr>
          <p:nvPr/>
        </p:nvSpPr>
        <p:spPr bwMode="auto">
          <a:xfrm flipH="1">
            <a:off x="958850" y="1292225"/>
            <a:ext cx="93663" cy="0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34" name="Line 34"/>
          <p:cNvSpPr>
            <a:spLocks noChangeShapeType="1"/>
          </p:cNvSpPr>
          <p:nvPr/>
        </p:nvSpPr>
        <p:spPr bwMode="auto">
          <a:xfrm>
            <a:off x="1339850" y="5997575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35" name="Line 35"/>
          <p:cNvSpPr>
            <a:spLocks noChangeShapeType="1"/>
          </p:cNvSpPr>
          <p:nvPr/>
        </p:nvSpPr>
        <p:spPr bwMode="auto">
          <a:xfrm>
            <a:off x="1941513" y="5997575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36" name="Line 36"/>
          <p:cNvSpPr>
            <a:spLocks noChangeShapeType="1"/>
          </p:cNvSpPr>
          <p:nvPr/>
        </p:nvSpPr>
        <p:spPr bwMode="auto">
          <a:xfrm>
            <a:off x="2544763" y="5997575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37" name="Line 37"/>
          <p:cNvSpPr>
            <a:spLocks noChangeShapeType="1"/>
          </p:cNvSpPr>
          <p:nvPr/>
        </p:nvSpPr>
        <p:spPr bwMode="auto">
          <a:xfrm>
            <a:off x="3148013" y="5997575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38" name="Line 38"/>
          <p:cNvSpPr>
            <a:spLocks noChangeShapeType="1"/>
          </p:cNvSpPr>
          <p:nvPr/>
        </p:nvSpPr>
        <p:spPr bwMode="auto">
          <a:xfrm>
            <a:off x="3749675" y="5997575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39" name="Line 39"/>
          <p:cNvSpPr>
            <a:spLocks noChangeShapeType="1"/>
          </p:cNvSpPr>
          <p:nvPr/>
        </p:nvSpPr>
        <p:spPr bwMode="auto">
          <a:xfrm>
            <a:off x="4352925" y="5997575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40" name="Line 40"/>
          <p:cNvSpPr>
            <a:spLocks noChangeShapeType="1"/>
          </p:cNvSpPr>
          <p:nvPr/>
        </p:nvSpPr>
        <p:spPr bwMode="auto">
          <a:xfrm>
            <a:off x="4954588" y="5997575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41" name="Line 41"/>
          <p:cNvSpPr>
            <a:spLocks noChangeShapeType="1"/>
          </p:cNvSpPr>
          <p:nvPr/>
        </p:nvSpPr>
        <p:spPr bwMode="auto">
          <a:xfrm>
            <a:off x="5557838" y="5997575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42" name="Line 42"/>
          <p:cNvSpPr>
            <a:spLocks noChangeShapeType="1"/>
          </p:cNvSpPr>
          <p:nvPr/>
        </p:nvSpPr>
        <p:spPr bwMode="auto">
          <a:xfrm>
            <a:off x="6159500" y="5997575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43" name="Line 43"/>
          <p:cNvSpPr>
            <a:spLocks noChangeShapeType="1"/>
          </p:cNvSpPr>
          <p:nvPr/>
        </p:nvSpPr>
        <p:spPr bwMode="auto">
          <a:xfrm>
            <a:off x="6762750" y="5997575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44" name="Line 44"/>
          <p:cNvSpPr>
            <a:spLocks noChangeShapeType="1"/>
          </p:cNvSpPr>
          <p:nvPr/>
        </p:nvSpPr>
        <p:spPr bwMode="auto">
          <a:xfrm>
            <a:off x="7366000" y="5997575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45" name="Line 45"/>
          <p:cNvSpPr>
            <a:spLocks noChangeShapeType="1"/>
          </p:cNvSpPr>
          <p:nvPr/>
        </p:nvSpPr>
        <p:spPr bwMode="auto">
          <a:xfrm>
            <a:off x="7967663" y="5997575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46" name="Line 46"/>
          <p:cNvSpPr>
            <a:spLocks noChangeShapeType="1"/>
          </p:cNvSpPr>
          <p:nvPr/>
        </p:nvSpPr>
        <p:spPr bwMode="auto">
          <a:xfrm>
            <a:off x="8570913" y="5997575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47" name="Rectangle 47"/>
          <p:cNvSpPr>
            <a:spLocks noChangeArrowheads="1"/>
          </p:cNvSpPr>
          <p:nvPr/>
        </p:nvSpPr>
        <p:spPr bwMode="auto">
          <a:xfrm>
            <a:off x="1055688" y="1114425"/>
            <a:ext cx="7800975" cy="4879975"/>
          </a:xfrm>
          <a:prstGeom prst="rect">
            <a:avLst/>
          </a:prstGeom>
          <a:noFill/>
          <a:ln w="7938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48" name="Rectangle 48"/>
          <p:cNvSpPr>
            <a:spLocks noChangeArrowheads="1"/>
          </p:cNvSpPr>
          <p:nvPr/>
        </p:nvSpPr>
        <p:spPr bwMode="auto">
          <a:xfrm rot="16200000">
            <a:off x="-1041400" y="3333751"/>
            <a:ext cx="2892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Cumulative Incidence (%)</a:t>
            </a:r>
          </a:p>
        </p:txBody>
      </p:sp>
      <p:sp>
        <p:nvSpPr>
          <p:cNvPr id="256049" name="Text Box 49"/>
          <p:cNvSpPr txBox="1">
            <a:spLocks noChangeArrowheads="1"/>
          </p:cNvSpPr>
          <p:nvPr/>
        </p:nvSpPr>
        <p:spPr bwMode="auto">
          <a:xfrm>
            <a:off x="7931150" y="5473700"/>
            <a:ext cx="1038225" cy="53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230400" tIns="115200" rIns="230400" bIns="115200">
            <a:spAutoFit/>
          </a:bodyPr>
          <a:lstStyle/>
          <a:p>
            <a:r>
              <a:rPr lang="en-US" b="0">
                <a:solidFill>
                  <a:srgbClr val="99CCFF"/>
                </a:solidFill>
              </a:rPr>
              <a:t>4.7%</a:t>
            </a:r>
          </a:p>
        </p:txBody>
      </p:sp>
      <p:sp>
        <p:nvSpPr>
          <p:cNvPr id="256050" name="Text Box 50"/>
          <p:cNvSpPr txBox="1">
            <a:spLocks noChangeArrowheads="1"/>
          </p:cNvSpPr>
          <p:nvPr/>
        </p:nvSpPr>
        <p:spPr bwMode="auto">
          <a:xfrm>
            <a:off x="7932738" y="4770438"/>
            <a:ext cx="1038225" cy="53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230400" tIns="115200" rIns="230400" bIns="115200">
            <a:spAutoFit/>
          </a:bodyPr>
          <a:lstStyle/>
          <a:p>
            <a:r>
              <a:rPr lang="en-US" b="0">
                <a:solidFill>
                  <a:srgbClr val="FFFF00"/>
                </a:solidFill>
              </a:rPr>
              <a:t>5.2%</a:t>
            </a:r>
          </a:p>
        </p:txBody>
      </p:sp>
      <p:sp>
        <p:nvSpPr>
          <p:cNvPr id="256051" name="Text Box 51"/>
          <p:cNvSpPr txBox="1">
            <a:spLocks noChangeArrowheads="1"/>
          </p:cNvSpPr>
          <p:nvPr/>
        </p:nvSpPr>
        <p:spPr bwMode="auto">
          <a:xfrm>
            <a:off x="6000750" y="1897063"/>
            <a:ext cx="2397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de-DE" b="0" i="1">
                <a:ea typeface="ヒラギノ角ゴ Pro W3" pitchFamily="-111" charset="-128"/>
              </a:rPr>
              <a:t>P=.82</a:t>
            </a:r>
          </a:p>
          <a:p>
            <a:pPr algn="r" eaLnBrk="1" hangingPunct="1"/>
            <a:r>
              <a:rPr lang="de-DE" b="0" i="1">
                <a:ea typeface="ヒラギノ角ゴ Pro W3" pitchFamily="-111" charset="-128"/>
              </a:rPr>
              <a:t>RR 1.09 [0.52-2.25]</a:t>
            </a:r>
          </a:p>
        </p:txBody>
      </p:sp>
      <p:sp>
        <p:nvSpPr>
          <p:cNvPr id="256052" name="Text Box 52"/>
          <p:cNvSpPr txBox="1">
            <a:spLocks noChangeArrowheads="1"/>
          </p:cNvSpPr>
          <p:nvPr/>
        </p:nvSpPr>
        <p:spPr bwMode="auto">
          <a:xfrm>
            <a:off x="1487488" y="1935163"/>
            <a:ext cx="1011237" cy="536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l"/>
            <a:r>
              <a:rPr lang="de-DE" b="0">
                <a:solidFill>
                  <a:srgbClr val="99CCFF"/>
                </a:solidFill>
              </a:rPr>
              <a:t>BMS</a:t>
            </a:r>
          </a:p>
        </p:txBody>
      </p:sp>
      <p:sp>
        <p:nvSpPr>
          <p:cNvPr id="256053" name="Text Box 53"/>
          <p:cNvSpPr txBox="1">
            <a:spLocks noChangeArrowheads="1"/>
          </p:cNvSpPr>
          <p:nvPr/>
        </p:nvSpPr>
        <p:spPr bwMode="auto">
          <a:xfrm>
            <a:off x="1487488" y="1384300"/>
            <a:ext cx="984250" cy="536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l"/>
            <a:r>
              <a:rPr lang="de-DE" b="0">
                <a:solidFill>
                  <a:srgbClr val="FFFF00"/>
                </a:solidFill>
              </a:rPr>
              <a:t>DES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026" name="Freeform 50"/>
          <p:cNvSpPr>
            <a:spLocks/>
          </p:cNvSpPr>
          <p:nvPr/>
        </p:nvSpPr>
        <p:spPr bwMode="auto">
          <a:xfrm flipV="1">
            <a:off x="1331913" y="5275263"/>
            <a:ext cx="7229475" cy="5445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18"/>
              </a:cxn>
              <a:cxn ang="0">
                <a:pos x="0" y="18"/>
              </a:cxn>
              <a:cxn ang="0">
                <a:pos x="0" y="37"/>
              </a:cxn>
              <a:cxn ang="0">
                <a:pos x="0" y="37"/>
              </a:cxn>
              <a:cxn ang="0">
                <a:pos x="0" y="55"/>
              </a:cxn>
              <a:cxn ang="0">
                <a:pos x="0" y="55"/>
              </a:cxn>
              <a:cxn ang="0">
                <a:pos x="0" y="72"/>
              </a:cxn>
              <a:cxn ang="0">
                <a:pos x="0" y="72"/>
              </a:cxn>
              <a:cxn ang="0">
                <a:pos x="0" y="90"/>
              </a:cxn>
              <a:cxn ang="0">
                <a:pos x="1" y="90"/>
              </a:cxn>
              <a:cxn ang="0">
                <a:pos x="1" y="109"/>
              </a:cxn>
              <a:cxn ang="0">
                <a:pos x="1" y="109"/>
              </a:cxn>
              <a:cxn ang="0">
                <a:pos x="1" y="126"/>
              </a:cxn>
              <a:cxn ang="0">
                <a:pos x="1" y="126"/>
              </a:cxn>
              <a:cxn ang="0">
                <a:pos x="1" y="144"/>
              </a:cxn>
              <a:cxn ang="0">
                <a:pos x="1" y="144"/>
              </a:cxn>
              <a:cxn ang="0">
                <a:pos x="1" y="163"/>
              </a:cxn>
              <a:cxn ang="0">
                <a:pos x="2" y="163"/>
              </a:cxn>
              <a:cxn ang="0">
                <a:pos x="2" y="180"/>
              </a:cxn>
              <a:cxn ang="0">
                <a:pos x="9" y="180"/>
              </a:cxn>
              <a:cxn ang="0">
                <a:pos x="9" y="198"/>
              </a:cxn>
              <a:cxn ang="0">
                <a:pos x="10" y="198"/>
              </a:cxn>
              <a:cxn ang="0">
                <a:pos x="10" y="216"/>
              </a:cxn>
              <a:cxn ang="0">
                <a:pos x="21" y="216"/>
              </a:cxn>
              <a:cxn ang="0">
                <a:pos x="21" y="235"/>
              </a:cxn>
              <a:cxn ang="0">
                <a:pos x="75" y="235"/>
              </a:cxn>
              <a:cxn ang="0">
                <a:pos x="75" y="252"/>
              </a:cxn>
              <a:cxn ang="0">
                <a:pos x="489" y="252"/>
              </a:cxn>
              <a:cxn ang="0">
                <a:pos x="489" y="271"/>
              </a:cxn>
              <a:cxn ang="0">
                <a:pos x="2384" y="271"/>
              </a:cxn>
              <a:cxn ang="0">
                <a:pos x="2384" y="291"/>
              </a:cxn>
              <a:cxn ang="0">
                <a:pos x="2622" y="291"/>
              </a:cxn>
              <a:cxn ang="0">
                <a:pos x="2622" y="311"/>
              </a:cxn>
              <a:cxn ang="0">
                <a:pos x="3105" y="311"/>
              </a:cxn>
              <a:cxn ang="0">
                <a:pos x="3105" y="330"/>
              </a:cxn>
              <a:cxn ang="0">
                <a:pos x="4554" y="330"/>
              </a:cxn>
              <a:cxn ang="0">
                <a:pos x="4554" y="330"/>
              </a:cxn>
            </a:cxnLst>
            <a:rect l="0" t="0" r="r" b="b"/>
            <a:pathLst>
              <a:path w="4554" h="330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37"/>
                </a:lnTo>
                <a:lnTo>
                  <a:pt x="0" y="37"/>
                </a:lnTo>
                <a:lnTo>
                  <a:pt x="0" y="55"/>
                </a:lnTo>
                <a:lnTo>
                  <a:pt x="0" y="55"/>
                </a:lnTo>
                <a:lnTo>
                  <a:pt x="0" y="72"/>
                </a:lnTo>
                <a:lnTo>
                  <a:pt x="0" y="72"/>
                </a:lnTo>
                <a:lnTo>
                  <a:pt x="0" y="90"/>
                </a:lnTo>
                <a:lnTo>
                  <a:pt x="1" y="90"/>
                </a:lnTo>
                <a:lnTo>
                  <a:pt x="1" y="109"/>
                </a:lnTo>
                <a:lnTo>
                  <a:pt x="1" y="109"/>
                </a:lnTo>
                <a:lnTo>
                  <a:pt x="1" y="126"/>
                </a:lnTo>
                <a:lnTo>
                  <a:pt x="1" y="126"/>
                </a:lnTo>
                <a:lnTo>
                  <a:pt x="1" y="144"/>
                </a:lnTo>
                <a:lnTo>
                  <a:pt x="1" y="144"/>
                </a:lnTo>
                <a:lnTo>
                  <a:pt x="1" y="163"/>
                </a:lnTo>
                <a:lnTo>
                  <a:pt x="2" y="163"/>
                </a:lnTo>
                <a:lnTo>
                  <a:pt x="2" y="180"/>
                </a:lnTo>
                <a:lnTo>
                  <a:pt x="9" y="180"/>
                </a:lnTo>
                <a:lnTo>
                  <a:pt x="9" y="198"/>
                </a:lnTo>
                <a:lnTo>
                  <a:pt x="10" y="198"/>
                </a:lnTo>
                <a:lnTo>
                  <a:pt x="10" y="216"/>
                </a:lnTo>
                <a:lnTo>
                  <a:pt x="21" y="216"/>
                </a:lnTo>
                <a:lnTo>
                  <a:pt x="21" y="235"/>
                </a:lnTo>
                <a:lnTo>
                  <a:pt x="75" y="235"/>
                </a:lnTo>
                <a:lnTo>
                  <a:pt x="75" y="252"/>
                </a:lnTo>
                <a:lnTo>
                  <a:pt x="489" y="252"/>
                </a:lnTo>
                <a:lnTo>
                  <a:pt x="489" y="271"/>
                </a:lnTo>
                <a:lnTo>
                  <a:pt x="2384" y="271"/>
                </a:lnTo>
                <a:lnTo>
                  <a:pt x="2384" y="291"/>
                </a:lnTo>
                <a:lnTo>
                  <a:pt x="2622" y="291"/>
                </a:lnTo>
                <a:lnTo>
                  <a:pt x="2622" y="311"/>
                </a:lnTo>
                <a:lnTo>
                  <a:pt x="3105" y="311"/>
                </a:lnTo>
                <a:lnTo>
                  <a:pt x="3105" y="330"/>
                </a:lnTo>
                <a:lnTo>
                  <a:pt x="4554" y="330"/>
                </a:lnTo>
                <a:lnTo>
                  <a:pt x="4554" y="330"/>
                </a:lnTo>
              </a:path>
            </a:pathLst>
          </a:custGeom>
          <a:noFill/>
          <a:ln w="19050" cmpd="sng">
            <a:solidFill>
              <a:srgbClr val="99CC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5027" name="Freeform 51"/>
          <p:cNvSpPr>
            <a:spLocks/>
          </p:cNvSpPr>
          <p:nvPr/>
        </p:nvSpPr>
        <p:spPr bwMode="auto">
          <a:xfrm flipV="1">
            <a:off x="1331913" y="5443538"/>
            <a:ext cx="7229475" cy="3762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0"/>
              </a:cxn>
              <a:cxn ang="0">
                <a:pos x="1" y="19"/>
              </a:cxn>
              <a:cxn ang="0">
                <a:pos x="5" y="19"/>
              </a:cxn>
              <a:cxn ang="0">
                <a:pos x="5" y="37"/>
              </a:cxn>
              <a:cxn ang="0">
                <a:pos x="6" y="37"/>
              </a:cxn>
              <a:cxn ang="0">
                <a:pos x="6" y="55"/>
              </a:cxn>
              <a:cxn ang="0">
                <a:pos x="6" y="55"/>
              </a:cxn>
              <a:cxn ang="0">
                <a:pos x="6" y="73"/>
              </a:cxn>
              <a:cxn ang="0">
                <a:pos x="7" y="73"/>
              </a:cxn>
              <a:cxn ang="0">
                <a:pos x="7" y="91"/>
              </a:cxn>
              <a:cxn ang="0">
                <a:pos x="8" y="91"/>
              </a:cxn>
              <a:cxn ang="0">
                <a:pos x="8" y="110"/>
              </a:cxn>
              <a:cxn ang="0">
                <a:pos x="860" y="110"/>
              </a:cxn>
              <a:cxn ang="0">
                <a:pos x="860" y="129"/>
              </a:cxn>
              <a:cxn ang="0">
                <a:pos x="1291" y="129"/>
              </a:cxn>
              <a:cxn ang="0">
                <a:pos x="1291" y="147"/>
              </a:cxn>
              <a:cxn ang="0">
                <a:pos x="2193" y="147"/>
              </a:cxn>
              <a:cxn ang="0">
                <a:pos x="2193" y="167"/>
              </a:cxn>
              <a:cxn ang="0">
                <a:pos x="2572" y="167"/>
              </a:cxn>
              <a:cxn ang="0">
                <a:pos x="2572" y="186"/>
              </a:cxn>
              <a:cxn ang="0">
                <a:pos x="3929" y="186"/>
              </a:cxn>
              <a:cxn ang="0">
                <a:pos x="3929" y="207"/>
              </a:cxn>
              <a:cxn ang="0">
                <a:pos x="4409" y="207"/>
              </a:cxn>
              <a:cxn ang="0">
                <a:pos x="4409" y="228"/>
              </a:cxn>
              <a:cxn ang="0">
                <a:pos x="4554" y="228"/>
              </a:cxn>
              <a:cxn ang="0">
                <a:pos x="4554" y="228"/>
              </a:cxn>
            </a:cxnLst>
            <a:rect l="0" t="0" r="r" b="b"/>
            <a:pathLst>
              <a:path w="4554" h="228">
                <a:moveTo>
                  <a:pt x="0" y="0"/>
                </a:moveTo>
                <a:lnTo>
                  <a:pt x="1" y="0"/>
                </a:lnTo>
                <a:lnTo>
                  <a:pt x="1" y="19"/>
                </a:lnTo>
                <a:lnTo>
                  <a:pt x="5" y="19"/>
                </a:lnTo>
                <a:lnTo>
                  <a:pt x="5" y="37"/>
                </a:lnTo>
                <a:lnTo>
                  <a:pt x="6" y="37"/>
                </a:lnTo>
                <a:lnTo>
                  <a:pt x="6" y="55"/>
                </a:lnTo>
                <a:lnTo>
                  <a:pt x="6" y="55"/>
                </a:lnTo>
                <a:lnTo>
                  <a:pt x="6" y="73"/>
                </a:lnTo>
                <a:lnTo>
                  <a:pt x="7" y="73"/>
                </a:lnTo>
                <a:lnTo>
                  <a:pt x="7" y="91"/>
                </a:lnTo>
                <a:lnTo>
                  <a:pt x="8" y="91"/>
                </a:lnTo>
                <a:lnTo>
                  <a:pt x="8" y="110"/>
                </a:lnTo>
                <a:lnTo>
                  <a:pt x="860" y="110"/>
                </a:lnTo>
                <a:lnTo>
                  <a:pt x="860" y="129"/>
                </a:lnTo>
                <a:lnTo>
                  <a:pt x="1291" y="129"/>
                </a:lnTo>
                <a:lnTo>
                  <a:pt x="1291" y="147"/>
                </a:lnTo>
                <a:lnTo>
                  <a:pt x="2193" y="147"/>
                </a:lnTo>
                <a:lnTo>
                  <a:pt x="2193" y="167"/>
                </a:lnTo>
                <a:lnTo>
                  <a:pt x="2572" y="167"/>
                </a:lnTo>
                <a:lnTo>
                  <a:pt x="2572" y="186"/>
                </a:lnTo>
                <a:lnTo>
                  <a:pt x="3929" y="186"/>
                </a:lnTo>
                <a:lnTo>
                  <a:pt x="3929" y="207"/>
                </a:lnTo>
                <a:lnTo>
                  <a:pt x="4409" y="207"/>
                </a:lnTo>
                <a:lnTo>
                  <a:pt x="4409" y="228"/>
                </a:lnTo>
                <a:lnTo>
                  <a:pt x="4554" y="228"/>
                </a:lnTo>
                <a:lnTo>
                  <a:pt x="4554" y="228"/>
                </a:lnTo>
              </a:path>
            </a:pathLst>
          </a:custGeom>
          <a:noFill/>
          <a:ln w="19050" cmpd="sng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5028" name="Line 52"/>
          <p:cNvSpPr>
            <a:spLocks noChangeShapeType="1"/>
          </p:cNvSpPr>
          <p:nvPr/>
        </p:nvSpPr>
        <p:spPr bwMode="auto">
          <a:xfrm flipH="1">
            <a:off x="950913" y="5815013"/>
            <a:ext cx="92075" cy="0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5029" name="Line 53"/>
          <p:cNvSpPr>
            <a:spLocks noChangeShapeType="1"/>
          </p:cNvSpPr>
          <p:nvPr/>
        </p:nvSpPr>
        <p:spPr bwMode="auto">
          <a:xfrm flipH="1">
            <a:off x="950913" y="4910138"/>
            <a:ext cx="92075" cy="0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5030" name="Line 54"/>
          <p:cNvSpPr>
            <a:spLocks noChangeShapeType="1"/>
          </p:cNvSpPr>
          <p:nvPr/>
        </p:nvSpPr>
        <p:spPr bwMode="auto">
          <a:xfrm flipH="1">
            <a:off x="950913" y="4006850"/>
            <a:ext cx="92075" cy="0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5031" name="Line 55"/>
          <p:cNvSpPr>
            <a:spLocks noChangeShapeType="1"/>
          </p:cNvSpPr>
          <p:nvPr/>
        </p:nvSpPr>
        <p:spPr bwMode="auto">
          <a:xfrm flipH="1">
            <a:off x="950913" y="3101975"/>
            <a:ext cx="92075" cy="0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5032" name="Line 56"/>
          <p:cNvSpPr>
            <a:spLocks noChangeShapeType="1"/>
          </p:cNvSpPr>
          <p:nvPr/>
        </p:nvSpPr>
        <p:spPr bwMode="auto">
          <a:xfrm flipH="1">
            <a:off x="950913" y="2198688"/>
            <a:ext cx="92075" cy="0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5033" name="Line 57"/>
          <p:cNvSpPr>
            <a:spLocks noChangeShapeType="1"/>
          </p:cNvSpPr>
          <p:nvPr/>
        </p:nvSpPr>
        <p:spPr bwMode="auto">
          <a:xfrm flipH="1">
            <a:off x="950913" y="1293813"/>
            <a:ext cx="92075" cy="0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5034" name="Line 58"/>
          <p:cNvSpPr>
            <a:spLocks noChangeShapeType="1"/>
          </p:cNvSpPr>
          <p:nvPr/>
        </p:nvSpPr>
        <p:spPr bwMode="auto">
          <a:xfrm>
            <a:off x="1331913" y="5994400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5035" name="Line 59"/>
          <p:cNvSpPr>
            <a:spLocks noChangeShapeType="1"/>
          </p:cNvSpPr>
          <p:nvPr/>
        </p:nvSpPr>
        <p:spPr bwMode="auto">
          <a:xfrm>
            <a:off x="1933575" y="5994400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5036" name="Line 60"/>
          <p:cNvSpPr>
            <a:spLocks noChangeShapeType="1"/>
          </p:cNvSpPr>
          <p:nvPr/>
        </p:nvSpPr>
        <p:spPr bwMode="auto">
          <a:xfrm>
            <a:off x="2536825" y="5994400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5037" name="Line 61"/>
          <p:cNvSpPr>
            <a:spLocks noChangeShapeType="1"/>
          </p:cNvSpPr>
          <p:nvPr/>
        </p:nvSpPr>
        <p:spPr bwMode="auto">
          <a:xfrm>
            <a:off x="3140075" y="5994400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5038" name="Line 62"/>
          <p:cNvSpPr>
            <a:spLocks noChangeShapeType="1"/>
          </p:cNvSpPr>
          <p:nvPr/>
        </p:nvSpPr>
        <p:spPr bwMode="auto">
          <a:xfrm>
            <a:off x="3741738" y="5994400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5039" name="Line 63"/>
          <p:cNvSpPr>
            <a:spLocks noChangeShapeType="1"/>
          </p:cNvSpPr>
          <p:nvPr/>
        </p:nvSpPr>
        <p:spPr bwMode="auto">
          <a:xfrm>
            <a:off x="4344988" y="5994400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5040" name="Line 64"/>
          <p:cNvSpPr>
            <a:spLocks noChangeShapeType="1"/>
          </p:cNvSpPr>
          <p:nvPr/>
        </p:nvSpPr>
        <p:spPr bwMode="auto">
          <a:xfrm>
            <a:off x="4946650" y="5994400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5041" name="Line 65"/>
          <p:cNvSpPr>
            <a:spLocks noChangeShapeType="1"/>
          </p:cNvSpPr>
          <p:nvPr/>
        </p:nvSpPr>
        <p:spPr bwMode="auto">
          <a:xfrm>
            <a:off x="5549900" y="5994400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5042" name="Line 66"/>
          <p:cNvSpPr>
            <a:spLocks noChangeShapeType="1"/>
          </p:cNvSpPr>
          <p:nvPr/>
        </p:nvSpPr>
        <p:spPr bwMode="auto">
          <a:xfrm>
            <a:off x="6151563" y="5994400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5043" name="Line 67"/>
          <p:cNvSpPr>
            <a:spLocks noChangeShapeType="1"/>
          </p:cNvSpPr>
          <p:nvPr/>
        </p:nvSpPr>
        <p:spPr bwMode="auto">
          <a:xfrm>
            <a:off x="6754813" y="5994400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5044" name="Line 68"/>
          <p:cNvSpPr>
            <a:spLocks noChangeShapeType="1"/>
          </p:cNvSpPr>
          <p:nvPr/>
        </p:nvSpPr>
        <p:spPr bwMode="auto">
          <a:xfrm>
            <a:off x="7358063" y="5994400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5045" name="Line 69"/>
          <p:cNvSpPr>
            <a:spLocks noChangeShapeType="1"/>
          </p:cNvSpPr>
          <p:nvPr/>
        </p:nvSpPr>
        <p:spPr bwMode="auto">
          <a:xfrm>
            <a:off x="7958138" y="5994400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5046" name="Line 70"/>
          <p:cNvSpPr>
            <a:spLocks noChangeShapeType="1"/>
          </p:cNvSpPr>
          <p:nvPr/>
        </p:nvSpPr>
        <p:spPr bwMode="auto">
          <a:xfrm>
            <a:off x="8561388" y="5994400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5047" name="Rectangle 71"/>
          <p:cNvSpPr>
            <a:spLocks noChangeArrowheads="1"/>
          </p:cNvSpPr>
          <p:nvPr/>
        </p:nvSpPr>
        <p:spPr bwMode="auto">
          <a:xfrm>
            <a:off x="1046163" y="1117600"/>
            <a:ext cx="7800975" cy="4873625"/>
          </a:xfrm>
          <a:prstGeom prst="rect">
            <a:avLst/>
          </a:prstGeom>
          <a:noFill/>
          <a:ln w="7938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5048" name="Rectangle 72"/>
          <p:cNvSpPr>
            <a:spLocks noChangeArrowheads="1"/>
          </p:cNvSpPr>
          <p:nvPr/>
        </p:nvSpPr>
        <p:spPr bwMode="auto">
          <a:xfrm>
            <a:off x="3354388" y="6473825"/>
            <a:ext cx="3201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Months After Randomization</a:t>
            </a:r>
          </a:p>
        </p:txBody>
      </p:sp>
      <p:sp>
        <p:nvSpPr>
          <p:cNvPr id="255049" name="Rectangle 73"/>
          <p:cNvSpPr>
            <a:spLocks noChangeArrowheads="1"/>
          </p:cNvSpPr>
          <p:nvPr/>
        </p:nvSpPr>
        <p:spPr bwMode="auto">
          <a:xfrm rot="21600000">
            <a:off x="784225" y="5664200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1" hangingPunct="1"/>
            <a:r>
              <a:rPr lang="de-DE" b="0"/>
              <a:t>0</a:t>
            </a:r>
          </a:p>
        </p:txBody>
      </p:sp>
      <p:sp>
        <p:nvSpPr>
          <p:cNvPr id="255050" name="Rectangle 74"/>
          <p:cNvSpPr>
            <a:spLocks noChangeArrowheads="1"/>
          </p:cNvSpPr>
          <p:nvPr/>
        </p:nvSpPr>
        <p:spPr bwMode="auto">
          <a:xfrm rot="21600000">
            <a:off x="642938" y="475773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1" hangingPunct="1"/>
            <a:r>
              <a:rPr lang="de-DE" b="0"/>
              <a:t>10</a:t>
            </a:r>
          </a:p>
        </p:txBody>
      </p:sp>
      <p:sp>
        <p:nvSpPr>
          <p:cNvPr id="255051" name="Rectangle 75"/>
          <p:cNvSpPr>
            <a:spLocks noChangeArrowheads="1"/>
          </p:cNvSpPr>
          <p:nvPr/>
        </p:nvSpPr>
        <p:spPr bwMode="auto">
          <a:xfrm rot="21600000">
            <a:off x="642938" y="385286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1" hangingPunct="1"/>
            <a:r>
              <a:rPr lang="de-DE" b="0"/>
              <a:t>20</a:t>
            </a:r>
          </a:p>
        </p:txBody>
      </p:sp>
      <p:sp>
        <p:nvSpPr>
          <p:cNvPr id="255052" name="Rectangle 76"/>
          <p:cNvSpPr>
            <a:spLocks noChangeArrowheads="1"/>
          </p:cNvSpPr>
          <p:nvPr/>
        </p:nvSpPr>
        <p:spPr bwMode="auto">
          <a:xfrm rot="21600000">
            <a:off x="642938" y="2946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1" hangingPunct="1"/>
            <a:r>
              <a:rPr lang="de-DE" b="0"/>
              <a:t>30</a:t>
            </a:r>
          </a:p>
        </p:txBody>
      </p:sp>
      <p:sp>
        <p:nvSpPr>
          <p:cNvPr id="255053" name="Rectangle 77"/>
          <p:cNvSpPr>
            <a:spLocks noChangeArrowheads="1"/>
          </p:cNvSpPr>
          <p:nvPr/>
        </p:nvSpPr>
        <p:spPr bwMode="auto">
          <a:xfrm rot="21600000">
            <a:off x="642938" y="204152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1" hangingPunct="1"/>
            <a:r>
              <a:rPr lang="de-DE" b="0"/>
              <a:t>40</a:t>
            </a:r>
          </a:p>
        </p:txBody>
      </p:sp>
      <p:sp>
        <p:nvSpPr>
          <p:cNvPr id="255054" name="Rectangle 78"/>
          <p:cNvSpPr>
            <a:spLocks noChangeArrowheads="1"/>
          </p:cNvSpPr>
          <p:nvPr/>
        </p:nvSpPr>
        <p:spPr bwMode="auto">
          <a:xfrm rot="21600000">
            <a:off x="644525" y="113347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1" hangingPunct="1"/>
            <a:r>
              <a:rPr lang="de-DE" b="0"/>
              <a:t>50</a:t>
            </a:r>
          </a:p>
        </p:txBody>
      </p:sp>
      <p:sp>
        <p:nvSpPr>
          <p:cNvPr id="255055" name="Rectangle 79"/>
          <p:cNvSpPr>
            <a:spLocks noChangeArrowheads="1"/>
          </p:cNvSpPr>
          <p:nvPr/>
        </p:nvSpPr>
        <p:spPr bwMode="auto">
          <a:xfrm>
            <a:off x="1255713" y="6105525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0</a:t>
            </a:r>
          </a:p>
        </p:txBody>
      </p:sp>
      <p:sp>
        <p:nvSpPr>
          <p:cNvPr id="255056" name="Rectangle 80"/>
          <p:cNvSpPr>
            <a:spLocks noChangeArrowheads="1"/>
          </p:cNvSpPr>
          <p:nvPr/>
        </p:nvSpPr>
        <p:spPr bwMode="auto">
          <a:xfrm>
            <a:off x="1862138" y="6105525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1</a:t>
            </a:r>
          </a:p>
        </p:txBody>
      </p:sp>
      <p:sp>
        <p:nvSpPr>
          <p:cNvPr id="255057" name="Rectangle 81"/>
          <p:cNvSpPr>
            <a:spLocks noChangeArrowheads="1"/>
          </p:cNvSpPr>
          <p:nvPr/>
        </p:nvSpPr>
        <p:spPr bwMode="auto">
          <a:xfrm>
            <a:off x="2465388" y="6105525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2</a:t>
            </a:r>
          </a:p>
        </p:txBody>
      </p:sp>
      <p:sp>
        <p:nvSpPr>
          <p:cNvPr id="255058" name="Rectangle 82"/>
          <p:cNvSpPr>
            <a:spLocks noChangeArrowheads="1"/>
          </p:cNvSpPr>
          <p:nvPr/>
        </p:nvSpPr>
        <p:spPr bwMode="auto">
          <a:xfrm>
            <a:off x="3068638" y="6105525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3</a:t>
            </a:r>
          </a:p>
        </p:txBody>
      </p:sp>
      <p:sp>
        <p:nvSpPr>
          <p:cNvPr id="255059" name="Rectangle 83"/>
          <p:cNvSpPr>
            <a:spLocks noChangeArrowheads="1"/>
          </p:cNvSpPr>
          <p:nvPr/>
        </p:nvSpPr>
        <p:spPr bwMode="auto">
          <a:xfrm>
            <a:off x="3675063" y="6105525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4</a:t>
            </a:r>
          </a:p>
        </p:txBody>
      </p:sp>
      <p:sp>
        <p:nvSpPr>
          <p:cNvPr id="255060" name="Rectangle 84"/>
          <p:cNvSpPr>
            <a:spLocks noChangeArrowheads="1"/>
          </p:cNvSpPr>
          <p:nvPr/>
        </p:nvSpPr>
        <p:spPr bwMode="auto">
          <a:xfrm>
            <a:off x="4278313" y="6105525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5</a:t>
            </a:r>
          </a:p>
        </p:txBody>
      </p:sp>
      <p:sp>
        <p:nvSpPr>
          <p:cNvPr id="255061" name="Rectangle 85"/>
          <p:cNvSpPr>
            <a:spLocks noChangeArrowheads="1"/>
          </p:cNvSpPr>
          <p:nvPr/>
        </p:nvSpPr>
        <p:spPr bwMode="auto">
          <a:xfrm>
            <a:off x="4879975" y="6105525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6</a:t>
            </a:r>
          </a:p>
        </p:txBody>
      </p:sp>
      <p:sp>
        <p:nvSpPr>
          <p:cNvPr id="255062" name="Rectangle 86"/>
          <p:cNvSpPr>
            <a:spLocks noChangeArrowheads="1"/>
          </p:cNvSpPr>
          <p:nvPr/>
        </p:nvSpPr>
        <p:spPr bwMode="auto">
          <a:xfrm>
            <a:off x="5483225" y="6105525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7</a:t>
            </a:r>
          </a:p>
        </p:txBody>
      </p:sp>
      <p:sp>
        <p:nvSpPr>
          <p:cNvPr id="255063" name="Rectangle 87"/>
          <p:cNvSpPr>
            <a:spLocks noChangeArrowheads="1"/>
          </p:cNvSpPr>
          <p:nvPr/>
        </p:nvSpPr>
        <p:spPr bwMode="auto">
          <a:xfrm>
            <a:off x="6084888" y="6105525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8</a:t>
            </a:r>
          </a:p>
        </p:txBody>
      </p:sp>
      <p:sp>
        <p:nvSpPr>
          <p:cNvPr id="255064" name="Rectangle 88"/>
          <p:cNvSpPr>
            <a:spLocks noChangeArrowheads="1"/>
          </p:cNvSpPr>
          <p:nvPr/>
        </p:nvSpPr>
        <p:spPr bwMode="auto">
          <a:xfrm>
            <a:off x="6688138" y="6105525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9</a:t>
            </a:r>
          </a:p>
        </p:txBody>
      </p:sp>
      <p:sp>
        <p:nvSpPr>
          <p:cNvPr id="255065" name="Rectangle 89"/>
          <p:cNvSpPr>
            <a:spLocks noChangeArrowheads="1"/>
          </p:cNvSpPr>
          <p:nvPr/>
        </p:nvSpPr>
        <p:spPr bwMode="auto">
          <a:xfrm>
            <a:off x="7219950" y="610552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10</a:t>
            </a:r>
          </a:p>
        </p:txBody>
      </p:sp>
      <p:sp>
        <p:nvSpPr>
          <p:cNvPr id="255066" name="Rectangle 90"/>
          <p:cNvSpPr>
            <a:spLocks noChangeArrowheads="1"/>
          </p:cNvSpPr>
          <p:nvPr/>
        </p:nvSpPr>
        <p:spPr bwMode="auto">
          <a:xfrm>
            <a:off x="7823200" y="610552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11</a:t>
            </a:r>
          </a:p>
        </p:txBody>
      </p:sp>
      <p:sp>
        <p:nvSpPr>
          <p:cNvPr id="255067" name="Rectangle 91"/>
          <p:cNvSpPr>
            <a:spLocks noChangeArrowheads="1"/>
          </p:cNvSpPr>
          <p:nvPr/>
        </p:nvSpPr>
        <p:spPr bwMode="auto">
          <a:xfrm>
            <a:off x="8426450" y="610552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12</a:t>
            </a:r>
          </a:p>
        </p:txBody>
      </p:sp>
      <p:sp>
        <p:nvSpPr>
          <p:cNvPr id="255068" name="Rectangle 92"/>
          <p:cNvSpPr>
            <a:spLocks noChangeArrowheads="1"/>
          </p:cNvSpPr>
          <p:nvPr/>
        </p:nvSpPr>
        <p:spPr bwMode="auto">
          <a:xfrm rot="16200000">
            <a:off x="-1041400" y="3333751"/>
            <a:ext cx="2892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Cumulative Incidence (%)</a:t>
            </a:r>
          </a:p>
        </p:txBody>
      </p:sp>
      <p:sp>
        <p:nvSpPr>
          <p:cNvPr id="255069" name="Text Box 93"/>
          <p:cNvSpPr txBox="1">
            <a:spLocks noChangeArrowheads="1"/>
          </p:cNvSpPr>
          <p:nvPr/>
        </p:nvSpPr>
        <p:spPr bwMode="auto">
          <a:xfrm>
            <a:off x="2263775" y="101600"/>
            <a:ext cx="4400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de-DE" sz="3600" b="0">
                <a:solidFill>
                  <a:srgbClr val="FFCC00"/>
                </a:solidFill>
              </a:rPr>
              <a:t>Myocardial Infarction</a:t>
            </a:r>
          </a:p>
        </p:txBody>
      </p:sp>
      <p:sp>
        <p:nvSpPr>
          <p:cNvPr id="255070" name="Text Box 94"/>
          <p:cNvSpPr txBox="1">
            <a:spLocks noChangeArrowheads="1"/>
          </p:cNvSpPr>
          <p:nvPr/>
        </p:nvSpPr>
        <p:spPr bwMode="auto">
          <a:xfrm>
            <a:off x="7921625" y="4778375"/>
            <a:ext cx="1038225" cy="53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230400" tIns="115200" rIns="230400" bIns="115200">
            <a:spAutoFit/>
          </a:bodyPr>
          <a:lstStyle/>
          <a:p>
            <a:r>
              <a:rPr lang="en-US" b="0">
                <a:solidFill>
                  <a:srgbClr val="99CCFF"/>
                </a:solidFill>
              </a:rPr>
              <a:t>6.0%</a:t>
            </a:r>
          </a:p>
        </p:txBody>
      </p:sp>
      <p:sp>
        <p:nvSpPr>
          <p:cNvPr id="255071" name="Text Box 95"/>
          <p:cNvSpPr txBox="1">
            <a:spLocks noChangeArrowheads="1"/>
          </p:cNvSpPr>
          <p:nvPr/>
        </p:nvSpPr>
        <p:spPr bwMode="auto">
          <a:xfrm>
            <a:off x="7923213" y="5399088"/>
            <a:ext cx="1038225" cy="53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230400" tIns="115200" rIns="230400" bIns="115200">
            <a:spAutoFit/>
          </a:bodyPr>
          <a:lstStyle/>
          <a:p>
            <a:r>
              <a:rPr lang="en-US" b="0">
                <a:solidFill>
                  <a:srgbClr val="FFFF00"/>
                </a:solidFill>
              </a:rPr>
              <a:t>4.2%</a:t>
            </a:r>
          </a:p>
        </p:txBody>
      </p:sp>
      <p:sp>
        <p:nvSpPr>
          <p:cNvPr id="255072" name="Text Box 96"/>
          <p:cNvSpPr txBox="1">
            <a:spLocks noChangeArrowheads="1"/>
          </p:cNvSpPr>
          <p:nvPr/>
        </p:nvSpPr>
        <p:spPr bwMode="auto">
          <a:xfrm>
            <a:off x="6000750" y="1887538"/>
            <a:ext cx="2397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de-DE" b="0" i="1">
                <a:ea typeface="ヒラギノ角ゴ Pro W3" pitchFamily="-111" charset="-128"/>
              </a:rPr>
              <a:t>P=.27</a:t>
            </a:r>
          </a:p>
          <a:p>
            <a:pPr algn="r" eaLnBrk="1" hangingPunct="1"/>
            <a:r>
              <a:rPr lang="de-DE" b="0" i="1">
                <a:ea typeface="ヒラギノ角ゴ Pro W3" pitchFamily="-111" charset="-128"/>
              </a:rPr>
              <a:t>RR 0.66 [0.32-1.37]</a:t>
            </a:r>
          </a:p>
        </p:txBody>
      </p:sp>
      <p:sp>
        <p:nvSpPr>
          <p:cNvPr id="255073" name="Text Box 97"/>
          <p:cNvSpPr txBox="1">
            <a:spLocks noChangeArrowheads="1"/>
          </p:cNvSpPr>
          <p:nvPr/>
        </p:nvSpPr>
        <p:spPr bwMode="auto">
          <a:xfrm>
            <a:off x="1487488" y="1925638"/>
            <a:ext cx="1011237" cy="536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l"/>
            <a:r>
              <a:rPr lang="de-DE" b="0">
                <a:solidFill>
                  <a:srgbClr val="99CCFF"/>
                </a:solidFill>
              </a:rPr>
              <a:t>BMS</a:t>
            </a:r>
          </a:p>
        </p:txBody>
      </p:sp>
      <p:sp>
        <p:nvSpPr>
          <p:cNvPr id="255074" name="Text Box 98"/>
          <p:cNvSpPr txBox="1">
            <a:spLocks noChangeArrowheads="1"/>
          </p:cNvSpPr>
          <p:nvPr/>
        </p:nvSpPr>
        <p:spPr bwMode="auto">
          <a:xfrm>
            <a:off x="1487488" y="1374775"/>
            <a:ext cx="984250" cy="536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l"/>
            <a:r>
              <a:rPr lang="de-DE" b="0">
                <a:solidFill>
                  <a:srgbClr val="FFFF00"/>
                </a:solidFill>
              </a:rPr>
              <a:t>DES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611" name="Text Box 43"/>
          <p:cNvSpPr txBox="1">
            <a:spLocks noChangeArrowheads="1"/>
          </p:cNvSpPr>
          <p:nvPr/>
        </p:nvSpPr>
        <p:spPr bwMode="auto">
          <a:xfrm>
            <a:off x="1044575" y="101600"/>
            <a:ext cx="6280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de-DE" sz="3600" b="0">
                <a:solidFill>
                  <a:srgbClr val="FFCC00"/>
                </a:solidFill>
              </a:rPr>
              <a:t>Death or Myocardial Infarction</a:t>
            </a:r>
          </a:p>
        </p:txBody>
      </p:sp>
      <p:sp>
        <p:nvSpPr>
          <p:cNvPr id="237617" name="Rectangle 49"/>
          <p:cNvSpPr>
            <a:spLocks noChangeArrowheads="1"/>
          </p:cNvSpPr>
          <p:nvPr/>
        </p:nvSpPr>
        <p:spPr bwMode="auto">
          <a:xfrm rot="16200000">
            <a:off x="-1041400" y="3333751"/>
            <a:ext cx="2892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Cumulative Incidence (%)</a:t>
            </a:r>
          </a:p>
        </p:txBody>
      </p:sp>
      <p:sp>
        <p:nvSpPr>
          <p:cNvPr id="237618" name="Text Box 50"/>
          <p:cNvSpPr txBox="1">
            <a:spLocks noChangeArrowheads="1"/>
          </p:cNvSpPr>
          <p:nvPr/>
        </p:nvSpPr>
        <p:spPr bwMode="auto">
          <a:xfrm>
            <a:off x="6000750" y="1887538"/>
            <a:ext cx="2397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de-DE" b="0" i="1">
                <a:ea typeface="ヒラギノ角ゴ Pro W3" pitchFamily="-111" charset="-128"/>
              </a:rPr>
              <a:t>P=.27</a:t>
            </a:r>
          </a:p>
          <a:p>
            <a:pPr algn="r" eaLnBrk="1" hangingPunct="1"/>
            <a:r>
              <a:rPr lang="de-DE" b="0" i="1">
                <a:ea typeface="ヒラギノ角ゴ Pro W3" pitchFamily="-111" charset="-128"/>
              </a:rPr>
              <a:t>RR 0.75 [0.45-1.26]</a:t>
            </a:r>
          </a:p>
        </p:txBody>
      </p:sp>
      <p:sp>
        <p:nvSpPr>
          <p:cNvPr id="237619" name="Text Box 51"/>
          <p:cNvSpPr txBox="1">
            <a:spLocks noChangeArrowheads="1"/>
          </p:cNvSpPr>
          <p:nvPr/>
        </p:nvSpPr>
        <p:spPr bwMode="auto">
          <a:xfrm>
            <a:off x="1487488" y="1925638"/>
            <a:ext cx="1011237" cy="536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l"/>
            <a:r>
              <a:rPr lang="de-DE" b="0">
                <a:solidFill>
                  <a:srgbClr val="99CCFF"/>
                </a:solidFill>
              </a:rPr>
              <a:t>BMS</a:t>
            </a:r>
          </a:p>
        </p:txBody>
      </p:sp>
      <p:sp>
        <p:nvSpPr>
          <p:cNvPr id="237620" name="Text Box 52"/>
          <p:cNvSpPr txBox="1">
            <a:spLocks noChangeArrowheads="1"/>
          </p:cNvSpPr>
          <p:nvPr/>
        </p:nvSpPr>
        <p:spPr bwMode="auto">
          <a:xfrm>
            <a:off x="1487488" y="1374775"/>
            <a:ext cx="984250" cy="536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l"/>
            <a:r>
              <a:rPr lang="de-DE" b="0">
                <a:solidFill>
                  <a:srgbClr val="FFFF00"/>
                </a:solidFill>
              </a:rPr>
              <a:t>DES</a:t>
            </a:r>
          </a:p>
        </p:txBody>
      </p:sp>
      <p:sp>
        <p:nvSpPr>
          <p:cNvPr id="237621" name="Rectangle 53"/>
          <p:cNvSpPr>
            <a:spLocks noChangeArrowheads="1"/>
          </p:cNvSpPr>
          <p:nvPr/>
        </p:nvSpPr>
        <p:spPr bwMode="auto">
          <a:xfrm>
            <a:off x="3154363" y="6350000"/>
            <a:ext cx="3201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Months After Randomization</a:t>
            </a:r>
          </a:p>
        </p:txBody>
      </p:sp>
      <p:sp>
        <p:nvSpPr>
          <p:cNvPr id="237622" name="Line 54"/>
          <p:cNvSpPr>
            <a:spLocks noChangeShapeType="1"/>
          </p:cNvSpPr>
          <p:nvPr/>
        </p:nvSpPr>
        <p:spPr bwMode="auto">
          <a:xfrm flipH="1">
            <a:off x="958850" y="5818188"/>
            <a:ext cx="93663" cy="1587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623" name="Line 55"/>
          <p:cNvSpPr>
            <a:spLocks noChangeShapeType="1"/>
          </p:cNvSpPr>
          <p:nvPr/>
        </p:nvSpPr>
        <p:spPr bwMode="auto">
          <a:xfrm flipH="1">
            <a:off x="958850" y="4913313"/>
            <a:ext cx="93663" cy="1587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624" name="Line 56"/>
          <p:cNvSpPr>
            <a:spLocks noChangeShapeType="1"/>
          </p:cNvSpPr>
          <p:nvPr/>
        </p:nvSpPr>
        <p:spPr bwMode="auto">
          <a:xfrm flipH="1">
            <a:off x="958850" y="4008438"/>
            <a:ext cx="93663" cy="1587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625" name="Line 57"/>
          <p:cNvSpPr>
            <a:spLocks noChangeShapeType="1"/>
          </p:cNvSpPr>
          <p:nvPr/>
        </p:nvSpPr>
        <p:spPr bwMode="auto">
          <a:xfrm flipH="1">
            <a:off x="958850" y="3101975"/>
            <a:ext cx="93663" cy="1588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626" name="Line 58"/>
          <p:cNvSpPr>
            <a:spLocks noChangeShapeType="1"/>
          </p:cNvSpPr>
          <p:nvPr/>
        </p:nvSpPr>
        <p:spPr bwMode="auto">
          <a:xfrm flipH="1">
            <a:off x="958850" y="2197100"/>
            <a:ext cx="93663" cy="1588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627" name="Line 59"/>
          <p:cNvSpPr>
            <a:spLocks noChangeShapeType="1"/>
          </p:cNvSpPr>
          <p:nvPr/>
        </p:nvSpPr>
        <p:spPr bwMode="auto">
          <a:xfrm flipH="1">
            <a:off x="958850" y="1290638"/>
            <a:ext cx="93663" cy="1587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628" name="Rectangle 60"/>
          <p:cNvSpPr>
            <a:spLocks noChangeArrowheads="1"/>
          </p:cNvSpPr>
          <p:nvPr/>
        </p:nvSpPr>
        <p:spPr bwMode="auto">
          <a:xfrm rot="21600000">
            <a:off x="793750" y="5664200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1" hangingPunct="1"/>
            <a:r>
              <a:rPr lang="de-DE" b="0"/>
              <a:t>0</a:t>
            </a:r>
          </a:p>
        </p:txBody>
      </p:sp>
      <p:sp>
        <p:nvSpPr>
          <p:cNvPr id="237629" name="Rectangle 61"/>
          <p:cNvSpPr>
            <a:spLocks noChangeArrowheads="1"/>
          </p:cNvSpPr>
          <p:nvPr/>
        </p:nvSpPr>
        <p:spPr bwMode="auto">
          <a:xfrm rot="21600000">
            <a:off x="652463" y="475773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1" hangingPunct="1"/>
            <a:r>
              <a:rPr lang="de-DE" b="0"/>
              <a:t>10</a:t>
            </a:r>
          </a:p>
        </p:txBody>
      </p:sp>
      <p:sp>
        <p:nvSpPr>
          <p:cNvPr id="237630" name="Rectangle 62"/>
          <p:cNvSpPr>
            <a:spLocks noChangeArrowheads="1"/>
          </p:cNvSpPr>
          <p:nvPr/>
        </p:nvSpPr>
        <p:spPr bwMode="auto">
          <a:xfrm rot="21600000">
            <a:off x="652463" y="385286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1" hangingPunct="1"/>
            <a:r>
              <a:rPr lang="de-DE" b="0"/>
              <a:t>20</a:t>
            </a:r>
          </a:p>
        </p:txBody>
      </p:sp>
      <p:sp>
        <p:nvSpPr>
          <p:cNvPr id="237631" name="Rectangle 63"/>
          <p:cNvSpPr>
            <a:spLocks noChangeArrowheads="1"/>
          </p:cNvSpPr>
          <p:nvPr/>
        </p:nvSpPr>
        <p:spPr bwMode="auto">
          <a:xfrm rot="21600000">
            <a:off x="652463" y="2946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1" hangingPunct="1"/>
            <a:r>
              <a:rPr lang="de-DE" b="0"/>
              <a:t>30</a:t>
            </a:r>
          </a:p>
        </p:txBody>
      </p:sp>
      <p:sp>
        <p:nvSpPr>
          <p:cNvPr id="237632" name="Rectangle 64"/>
          <p:cNvSpPr>
            <a:spLocks noChangeArrowheads="1"/>
          </p:cNvSpPr>
          <p:nvPr/>
        </p:nvSpPr>
        <p:spPr bwMode="auto">
          <a:xfrm rot="21600000">
            <a:off x="652463" y="204152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1" hangingPunct="1"/>
            <a:r>
              <a:rPr lang="de-DE" b="0"/>
              <a:t>40</a:t>
            </a:r>
          </a:p>
        </p:txBody>
      </p:sp>
      <p:sp>
        <p:nvSpPr>
          <p:cNvPr id="237633" name="Rectangle 65"/>
          <p:cNvSpPr>
            <a:spLocks noChangeArrowheads="1"/>
          </p:cNvSpPr>
          <p:nvPr/>
        </p:nvSpPr>
        <p:spPr bwMode="auto">
          <a:xfrm rot="21600000">
            <a:off x="654050" y="113347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1" hangingPunct="1"/>
            <a:r>
              <a:rPr lang="de-DE" b="0"/>
              <a:t>50</a:t>
            </a:r>
          </a:p>
        </p:txBody>
      </p:sp>
      <p:sp>
        <p:nvSpPr>
          <p:cNvPr id="237634" name="Line 66"/>
          <p:cNvSpPr>
            <a:spLocks noChangeShapeType="1"/>
          </p:cNvSpPr>
          <p:nvPr/>
        </p:nvSpPr>
        <p:spPr bwMode="auto">
          <a:xfrm>
            <a:off x="1339850" y="5999163"/>
            <a:ext cx="1588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635" name="Line 67"/>
          <p:cNvSpPr>
            <a:spLocks noChangeShapeType="1"/>
          </p:cNvSpPr>
          <p:nvPr/>
        </p:nvSpPr>
        <p:spPr bwMode="auto">
          <a:xfrm>
            <a:off x="1941513" y="5999163"/>
            <a:ext cx="1587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636" name="Line 68"/>
          <p:cNvSpPr>
            <a:spLocks noChangeShapeType="1"/>
          </p:cNvSpPr>
          <p:nvPr/>
        </p:nvSpPr>
        <p:spPr bwMode="auto">
          <a:xfrm>
            <a:off x="2544763" y="5999163"/>
            <a:ext cx="1587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637" name="Line 69"/>
          <p:cNvSpPr>
            <a:spLocks noChangeShapeType="1"/>
          </p:cNvSpPr>
          <p:nvPr/>
        </p:nvSpPr>
        <p:spPr bwMode="auto">
          <a:xfrm>
            <a:off x="3148013" y="5999163"/>
            <a:ext cx="1587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638" name="Line 70"/>
          <p:cNvSpPr>
            <a:spLocks noChangeShapeType="1"/>
          </p:cNvSpPr>
          <p:nvPr/>
        </p:nvSpPr>
        <p:spPr bwMode="auto">
          <a:xfrm>
            <a:off x="3749675" y="5999163"/>
            <a:ext cx="1588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639" name="Line 71"/>
          <p:cNvSpPr>
            <a:spLocks noChangeShapeType="1"/>
          </p:cNvSpPr>
          <p:nvPr/>
        </p:nvSpPr>
        <p:spPr bwMode="auto">
          <a:xfrm>
            <a:off x="4352925" y="5999163"/>
            <a:ext cx="1588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640" name="Line 72"/>
          <p:cNvSpPr>
            <a:spLocks noChangeShapeType="1"/>
          </p:cNvSpPr>
          <p:nvPr/>
        </p:nvSpPr>
        <p:spPr bwMode="auto">
          <a:xfrm>
            <a:off x="4954588" y="5999163"/>
            <a:ext cx="1587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641" name="Line 73"/>
          <p:cNvSpPr>
            <a:spLocks noChangeShapeType="1"/>
          </p:cNvSpPr>
          <p:nvPr/>
        </p:nvSpPr>
        <p:spPr bwMode="auto">
          <a:xfrm>
            <a:off x="5557838" y="5999163"/>
            <a:ext cx="1587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642" name="Line 74"/>
          <p:cNvSpPr>
            <a:spLocks noChangeShapeType="1"/>
          </p:cNvSpPr>
          <p:nvPr/>
        </p:nvSpPr>
        <p:spPr bwMode="auto">
          <a:xfrm>
            <a:off x="6159500" y="5999163"/>
            <a:ext cx="1588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643" name="Line 75"/>
          <p:cNvSpPr>
            <a:spLocks noChangeShapeType="1"/>
          </p:cNvSpPr>
          <p:nvPr/>
        </p:nvSpPr>
        <p:spPr bwMode="auto">
          <a:xfrm>
            <a:off x="6762750" y="5999163"/>
            <a:ext cx="1588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644" name="Line 76"/>
          <p:cNvSpPr>
            <a:spLocks noChangeShapeType="1"/>
          </p:cNvSpPr>
          <p:nvPr/>
        </p:nvSpPr>
        <p:spPr bwMode="auto">
          <a:xfrm>
            <a:off x="7366000" y="5999163"/>
            <a:ext cx="1588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645" name="Line 77"/>
          <p:cNvSpPr>
            <a:spLocks noChangeShapeType="1"/>
          </p:cNvSpPr>
          <p:nvPr/>
        </p:nvSpPr>
        <p:spPr bwMode="auto">
          <a:xfrm>
            <a:off x="7967663" y="5999163"/>
            <a:ext cx="1587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646" name="Line 78"/>
          <p:cNvSpPr>
            <a:spLocks noChangeShapeType="1"/>
          </p:cNvSpPr>
          <p:nvPr/>
        </p:nvSpPr>
        <p:spPr bwMode="auto">
          <a:xfrm>
            <a:off x="8570913" y="5999163"/>
            <a:ext cx="1587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647" name="Rectangle 79"/>
          <p:cNvSpPr>
            <a:spLocks noChangeArrowheads="1"/>
          </p:cNvSpPr>
          <p:nvPr/>
        </p:nvSpPr>
        <p:spPr bwMode="auto">
          <a:xfrm>
            <a:off x="1265238" y="6067425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0</a:t>
            </a:r>
          </a:p>
        </p:txBody>
      </p:sp>
      <p:sp>
        <p:nvSpPr>
          <p:cNvPr id="237648" name="Rectangle 80"/>
          <p:cNvSpPr>
            <a:spLocks noChangeArrowheads="1"/>
          </p:cNvSpPr>
          <p:nvPr/>
        </p:nvSpPr>
        <p:spPr bwMode="auto">
          <a:xfrm>
            <a:off x="1871663" y="6067425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1</a:t>
            </a:r>
          </a:p>
        </p:txBody>
      </p:sp>
      <p:sp>
        <p:nvSpPr>
          <p:cNvPr id="237649" name="Rectangle 81"/>
          <p:cNvSpPr>
            <a:spLocks noChangeArrowheads="1"/>
          </p:cNvSpPr>
          <p:nvPr/>
        </p:nvSpPr>
        <p:spPr bwMode="auto">
          <a:xfrm>
            <a:off x="2474913" y="6067425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2</a:t>
            </a:r>
          </a:p>
        </p:txBody>
      </p:sp>
      <p:sp>
        <p:nvSpPr>
          <p:cNvPr id="237650" name="Rectangle 82"/>
          <p:cNvSpPr>
            <a:spLocks noChangeArrowheads="1"/>
          </p:cNvSpPr>
          <p:nvPr/>
        </p:nvSpPr>
        <p:spPr bwMode="auto">
          <a:xfrm>
            <a:off x="3078163" y="6067425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3</a:t>
            </a:r>
          </a:p>
        </p:txBody>
      </p:sp>
      <p:sp>
        <p:nvSpPr>
          <p:cNvPr id="237651" name="Rectangle 83"/>
          <p:cNvSpPr>
            <a:spLocks noChangeArrowheads="1"/>
          </p:cNvSpPr>
          <p:nvPr/>
        </p:nvSpPr>
        <p:spPr bwMode="auto">
          <a:xfrm>
            <a:off x="3684588" y="6067425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4</a:t>
            </a:r>
          </a:p>
        </p:txBody>
      </p:sp>
      <p:sp>
        <p:nvSpPr>
          <p:cNvPr id="237652" name="Rectangle 84"/>
          <p:cNvSpPr>
            <a:spLocks noChangeArrowheads="1"/>
          </p:cNvSpPr>
          <p:nvPr/>
        </p:nvSpPr>
        <p:spPr bwMode="auto">
          <a:xfrm>
            <a:off x="4287838" y="6067425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5</a:t>
            </a:r>
          </a:p>
        </p:txBody>
      </p:sp>
      <p:sp>
        <p:nvSpPr>
          <p:cNvPr id="237653" name="Rectangle 85"/>
          <p:cNvSpPr>
            <a:spLocks noChangeArrowheads="1"/>
          </p:cNvSpPr>
          <p:nvPr/>
        </p:nvSpPr>
        <p:spPr bwMode="auto">
          <a:xfrm>
            <a:off x="4889500" y="6067425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6</a:t>
            </a:r>
          </a:p>
        </p:txBody>
      </p:sp>
      <p:sp>
        <p:nvSpPr>
          <p:cNvPr id="237654" name="Rectangle 86"/>
          <p:cNvSpPr>
            <a:spLocks noChangeArrowheads="1"/>
          </p:cNvSpPr>
          <p:nvPr/>
        </p:nvSpPr>
        <p:spPr bwMode="auto">
          <a:xfrm>
            <a:off x="5492750" y="6067425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7</a:t>
            </a:r>
          </a:p>
        </p:txBody>
      </p:sp>
      <p:sp>
        <p:nvSpPr>
          <p:cNvPr id="237655" name="Rectangle 87"/>
          <p:cNvSpPr>
            <a:spLocks noChangeArrowheads="1"/>
          </p:cNvSpPr>
          <p:nvPr/>
        </p:nvSpPr>
        <p:spPr bwMode="auto">
          <a:xfrm>
            <a:off x="6094413" y="6067425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8</a:t>
            </a:r>
          </a:p>
        </p:txBody>
      </p:sp>
      <p:sp>
        <p:nvSpPr>
          <p:cNvPr id="237656" name="Rectangle 88"/>
          <p:cNvSpPr>
            <a:spLocks noChangeArrowheads="1"/>
          </p:cNvSpPr>
          <p:nvPr/>
        </p:nvSpPr>
        <p:spPr bwMode="auto">
          <a:xfrm>
            <a:off x="6697663" y="6067425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9</a:t>
            </a:r>
          </a:p>
        </p:txBody>
      </p:sp>
      <p:sp>
        <p:nvSpPr>
          <p:cNvPr id="237657" name="Rectangle 89"/>
          <p:cNvSpPr>
            <a:spLocks noChangeArrowheads="1"/>
          </p:cNvSpPr>
          <p:nvPr/>
        </p:nvSpPr>
        <p:spPr bwMode="auto">
          <a:xfrm>
            <a:off x="7229475" y="606742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10</a:t>
            </a:r>
          </a:p>
        </p:txBody>
      </p:sp>
      <p:sp>
        <p:nvSpPr>
          <p:cNvPr id="237658" name="Rectangle 90"/>
          <p:cNvSpPr>
            <a:spLocks noChangeArrowheads="1"/>
          </p:cNvSpPr>
          <p:nvPr/>
        </p:nvSpPr>
        <p:spPr bwMode="auto">
          <a:xfrm>
            <a:off x="7832725" y="606742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11</a:t>
            </a:r>
          </a:p>
        </p:txBody>
      </p:sp>
      <p:sp>
        <p:nvSpPr>
          <p:cNvPr id="237659" name="Rectangle 91"/>
          <p:cNvSpPr>
            <a:spLocks noChangeArrowheads="1"/>
          </p:cNvSpPr>
          <p:nvPr/>
        </p:nvSpPr>
        <p:spPr bwMode="auto">
          <a:xfrm>
            <a:off x="8435975" y="606742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12</a:t>
            </a:r>
          </a:p>
        </p:txBody>
      </p:sp>
      <p:sp>
        <p:nvSpPr>
          <p:cNvPr id="237660" name="Rectangle 92"/>
          <p:cNvSpPr>
            <a:spLocks noChangeArrowheads="1"/>
          </p:cNvSpPr>
          <p:nvPr/>
        </p:nvSpPr>
        <p:spPr bwMode="auto">
          <a:xfrm>
            <a:off x="1055688" y="1114425"/>
            <a:ext cx="7800975" cy="4881563"/>
          </a:xfrm>
          <a:prstGeom prst="rect">
            <a:avLst/>
          </a:prstGeom>
          <a:noFill/>
          <a:ln w="7938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662" name="Freeform 94"/>
          <p:cNvSpPr>
            <a:spLocks/>
          </p:cNvSpPr>
          <p:nvPr/>
        </p:nvSpPr>
        <p:spPr bwMode="auto">
          <a:xfrm flipV="1">
            <a:off x="1338263" y="4827588"/>
            <a:ext cx="7231062" cy="992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"/>
              </a:cxn>
              <a:cxn ang="0">
                <a:pos x="0" y="38"/>
              </a:cxn>
              <a:cxn ang="0">
                <a:pos x="0" y="57"/>
              </a:cxn>
              <a:cxn ang="0">
                <a:pos x="0" y="75"/>
              </a:cxn>
              <a:cxn ang="0">
                <a:pos x="2" y="93"/>
              </a:cxn>
              <a:cxn ang="0">
                <a:pos x="2" y="113"/>
              </a:cxn>
              <a:cxn ang="0">
                <a:pos x="2" y="131"/>
              </a:cxn>
              <a:cxn ang="0">
                <a:pos x="2" y="150"/>
              </a:cxn>
              <a:cxn ang="0">
                <a:pos x="3" y="169"/>
              </a:cxn>
              <a:cxn ang="0">
                <a:pos x="9" y="188"/>
              </a:cxn>
              <a:cxn ang="0">
                <a:pos x="10" y="206"/>
              </a:cxn>
              <a:cxn ang="0">
                <a:pos x="20" y="224"/>
              </a:cxn>
              <a:cxn ang="0">
                <a:pos x="21" y="244"/>
              </a:cxn>
              <a:cxn ang="0">
                <a:pos x="75" y="262"/>
              </a:cxn>
              <a:cxn ang="0">
                <a:pos x="169" y="281"/>
              </a:cxn>
              <a:cxn ang="0">
                <a:pos x="181" y="300"/>
              </a:cxn>
              <a:cxn ang="0">
                <a:pos x="298" y="319"/>
              </a:cxn>
              <a:cxn ang="0">
                <a:pos x="422" y="338"/>
              </a:cxn>
              <a:cxn ang="0">
                <a:pos x="487" y="356"/>
              </a:cxn>
              <a:cxn ang="0">
                <a:pos x="489" y="376"/>
              </a:cxn>
              <a:cxn ang="0">
                <a:pos x="754" y="394"/>
              </a:cxn>
              <a:cxn ang="0">
                <a:pos x="803" y="414"/>
              </a:cxn>
              <a:cxn ang="0">
                <a:pos x="877" y="432"/>
              </a:cxn>
              <a:cxn ang="0">
                <a:pos x="966" y="452"/>
              </a:cxn>
              <a:cxn ang="0">
                <a:pos x="1045" y="470"/>
              </a:cxn>
              <a:cxn ang="0">
                <a:pos x="1282" y="490"/>
              </a:cxn>
              <a:cxn ang="0">
                <a:pos x="1361" y="509"/>
              </a:cxn>
              <a:cxn ang="0">
                <a:pos x="2311" y="528"/>
              </a:cxn>
              <a:cxn ang="0">
                <a:pos x="2385" y="547"/>
              </a:cxn>
              <a:cxn ang="0">
                <a:pos x="2623" y="567"/>
              </a:cxn>
              <a:cxn ang="0">
                <a:pos x="3106" y="586"/>
              </a:cxn>
              <a:cxn ang="0">
                <a:pos x="3698" y="606"/>
              </a:cxn>
              <a:cxn ang="0">
                <a:pos x="4555" y="625"/>
              </a:cxn>
            </a:cxnLst>
            <a:rect l="0" t="0" r="r" b="b"/>
            <a:pathLst>
              <a:path w="4555" h="625">
                <a:moveTo>
                  <a:pt x="0" y="0"/>
                </a:moveTo>
                <a:lnTo>
                  <a:pt x="0" y="0"/>
                </a:lnTo>
                <a:lnTo>
                  <a:pt x="0" y="19"/>
                </a:lnTo>
                <a:lnTo>
                  <a:pt x="0" y="19"/>
                </a:lnTo>
                <a:lnTo>
                  <a:pt x="0" y="38"/>
                </a:lnTo>
                <a:lnTo>
                  <a:pt x="0" y="38"/>
                </a:lnTo>
                <a:lnTo>
                  <a:pt x="0" y="57"/>
                </a:lnTo>
                <a:lnTo>
                  <a:pt x="0" y="57"/>
                </a:lnTo>
                <a:lnTo>
                  <a:pt x="0" y="75"/>
                </a:lnTo>
                <a:lnTo>
                  <a:pt x="0" y="75"/>
                </a:lnTo>
                <a:lnTo>
                  <a:pt x="0" y="93"/>
                </a:lnTo>
                <a:lnTo>
                  <a:pt x="2" y="93"/>
                </a:lnTo>
                <a:lnTo>
                  <a:pt x="2" y="113"/>
                </a:lnTo>
                <a:lnTo>
                  <a:pt x="2" y="113"/>
                </a:lnTo>
                <a:lnTo>
                  <a:pt x="2" y="131"/>
                </a:lnTo>
                <a:lnTo>
                  <a:pt x="2" y="131"/>
                </a:lnTo>
                <a:lnTo>
                  <a:pt x="2" y="150"/>
                </a:lnTo>
                <a:lnTo>
                  <a:pt x="2" y="150"/>
                </a:lnTo>
                <a:lnTo>
                  <a:pt x="2" y="169"/>
                </a:lnTo>
                <a:lnTo>
                  <a:pt x="3" y="169"/>
                </a:lnTo>
                <a:lnTo>
                  <a:pt x="3" y="188"/>
                </a:lnTo>
                <a:lnTo>
                  <a:pt x="9" y="188"/>
                </a:lnTo>
                <a:lnTo>
                  <a:pt x="9" y="206"/>
                </a:lnTo>
                <a:lnTo>
                  <a:pt x="10" y="206"/>
                </a:lnTo>
                <a:lnTo>
                  <a:pt x="10" y="224"/>
                </a:lnTo>
                <a:lnTo>
                  <a:pt x="20" y="224"/>
                </a:lnTo>
                <a:lnTo>
                  <a:pt x="20" y="244"/>
                </a:lnTo>
                <a:lnTo>
                  <a:pt x="21" y="244"/>
                </a:lnTo>
                <a:lnTo>
                  <a:pt x="21" y="262"/>
                </a:lnTo>
                <a:lnTo>
                  <a:pt x="75" y="262"/>
                </a:lnTo>
                <a:lnTo>
                  <a:pt x="75" y="281"/>
                </a:lnTo>
                <a:lnTo>
                  <a:pt x="169" y="281"/>
                </a:lnTo>
                <a:lnTo>
                  <a:pt x="169" y="300"/>
                </a:lnTo>
                <a:lnTo>
                  <a:pt x="181" y="300"/>
                </a:lnTo>
                <a:lnTo>
                  <a:pt x="181" y="319"/>
                </a:lnTo>
                <a:lnTo>
                  <a:pt x="298" y="319"/>
                </a:lnTo>
                <a:lnTo>
                  <a:pt x="298" y="338"/>
                </a:lnTo>
                <a:lnTo>
                  <a:pt x="422" y="338"/>
                </a:lnTo>
                <a:lnTo>
                  <a:pt x="422" y="356"/>
                </a:lnTo>
                <a:lnTo>
                  <a:pt x="487" y="356"/>
                </a:lnTo>
                <a:lnTo>
                  <a:pt x="487" y="376"/>
                </a:lnTo>
                <a:lnTo>
                  <a:pt x="489" y="376"/>
                </a:lnTo>
                <a:lnTo>
                  <a:pt x="489" y="394"/>
                </a:lnTo>
                <a:lnTo>
                  <a:pt x="754" y="394"/>
                </a:lnTo>
                <a:lnTo>
                  <a:pt x="754" y="414"/>
                </a:lnTo>
                <a:lnTo>
                  <a:pt x="803" y="414"/>
                </a:lnTo>
                <a:lnTo>
                  <a:pt x="803" y="432"/>
                </a:lnTo>
                <a:lnTo>
                  <a:pt x="877" y="432"/>
                </a:lnTo>
                <a:lnTo>
                  <a:pt x="877" y="452"/>
                </a:lnTo>
                <a:lnTo>
                  <a:pt x="966" y="452"/>
                </a:lnTo>
                <a:lnTo>
                  <a:pt x="966" y="470"/>
                </a:lnTo>
                <a:lnTo>
                  <a:pt x="1045" y="470"/>
                </a:lnTo>
                <a:lnTo>
                  <a:pt x="1045" y="490"/>
                </a:lnTo>
                <a:lnTo>
                  <a:pt x="1282" y="490"/>
                </a:lnTo>
                <a:lnTo>
                  <a:pt x="1282" y="509"/>
                </a:lnTo>
                <a:lnTo>
                  <a:pt x="1361" y="509"/>
                </a:lnTo>
                <a:lnTo>
                  <a:pt x="1361" y="528"/>
                </a:lnTo>
                <a:lnTo>
                  <a:pt x="2311" y="528"/>
                </a:lnTo>
                <a:lnTo>
                  <a:pt x="2311" y="547"/>
                </a:lnTo>
                <a:lnTo>
                  <a:pt x="2385" y="547"/>
                </a:lnTo>
                <a:lnTo>
                  <a:pt x="2385" y="567"/>
                </a:lnTo>
                <a:lnTo>
                  <a:pt x="2623" y="567"/>
                </a:lnTo>
                <a:lnTo>
                  <a:pt x="2623" y="586"/>
                </a:lnTo>
                <a:lnTo>
                  <a:pt x="3106" y="586"/>
                </a:lnTo>
                <a:lnTo>
                  <a:pt x="3106" y="606"/>
                </a:lnTo>
                <a:lnTo>
                  <a:pt x="3698" y="606"/>
                </a:lnTo>
                <a:lnTo>
                  <a:pt x="3698" y="625"/>
                </a:lnTo>
                <a:lnTo>
                  <a:pt x="4555" y="625"/>
                </a:lnTo>
                <a:lnTo>
                  <a:pt x="4555" y="625"/>
                </a:lnTo>
              </a:path>
            </a:pathLst>
          </a:custGeom>
          <a:noFill/>
          <a:ln w="19050" cmpd="sng">
            <a:solidFill>
              <a:srgbClr val="99CC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663" name="Freeform 95"/>
          <p:cNvSpPr>
            <a:spLocks/>
          </p:cNvSpPr>
          <p:nvPr/>
        </p:nvSpPr>
        <p:spPr bwMode="auto">
          <a:xfrm flipV="1">
            <a:off x="1338263" y="5046663"/>
            <a:ext cx="7231062" cy="7731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2" y="38"/>
              </a:cxn>
              <a:cxn ang="0">
                <a:pos x="5" y="38"/>
              </a:cxn>
              <a:cxn ang="0">
                <a:pos x="5" y="57"/>
              </a:cxn>
              <a:cxn ang="0">
                <a:pos x="6" y="57"/>
              </a:cxn>
              <a:cxn ang="0">
                <a:pos x="6" y="76"/>
              </a:cxn>
              <a:cxn ang="0">
                <a:pos x="6" y="76"/>
              </a:cxn>
              <a:cxn ang="0">
                <a:pos x="6" y="95"/>
              </a:cxn>
              <a:cxn ang="0">
                <a:pos x="7" y="95"/>
              </a:cxn>
              <a:cxn ang="0">
                <a:pos x="7" y="113"/>
              </a:cxn>
              <a:cxn ang="0">
                <a:pos x="8" y="113"/>
              </a:cxn>
              <a:cxn ang="0">
                <a:pos x="8" y="132"/>
              </a:cxn>
              <a:cxn ang="0">
                <a:pos x="108" y="132"/>
              </a:cxn>
              <a:cxn ang="0">
                <a:pos x="108" y="151"/>
              </a:cxn>
              <a:cxn ang="0">
                <a:pos x="387" y="151"/>
              </a:cxn>
              <a:cxn ang="0">
                <a:pos x="387" y="170"/>
              </a:cxn>
              <a:cxn ang="0">
                <a:pos x="625" y="170"/>
              </a:cxn>
              <a:cxn ang="0">
                <a:pos x="625" y="190"/>
              </a:cxn>
              <a:cxn ang="0">
                <a:pos x="674" y="190"/>
              </a:cxn>
              <a:cxn ang="0">
                <a:pos x="674" y="209"/>
              </a:cxn>
              <a:cxn ang="0">
                <a:pos x="860" y="209"/>
              </a:cxn>
              <a:cxn ang="0">
                <a:pos x="860" y="229"/>
              </a:cxn>
              <a:cxn ang="0">
                <a:pos x="1082" y="229"/>
              </a:cxn>
              <a:cxn ang="0">
                <a:pos x="1082" y="248"/>
              </a:cxn>
              <a:cxn ang="0">
                <a:pos x="1291" y="248"/>
              </a:cxn>
              <a:cxn ang="0">
                <a:pos x="1291" y="267"/>
              </a:cxn>
              <a:cxn ang="0">
                <a:pos x="1372" y="267"/>
              </a:cxn>
              <a:cxn ang="0">
                <a:pos x="1372" y="286"/>
              </a:cxn>
              <a:cxn ang="0">
                <a:pos x="1855" y="286"/>
              </a:cxn>
              <a:cxn ang="0">
                <a:pos x="1855" y="306"/>
              </a:cxn>
              <a:cxn ang="0">
                <a:pos x="2158" y="306"/>
              </a:cxn>
              <a:cxn ang="0">
                <a:pos x="2158" y="325"/>
              </a:cxn>
              <a:cxn ang="0">
                <a:pos x="2194" y="325"/>
              </a:cxn>
              <a:cxn ang="0">
                <a:pos x="2194" y="345"/>
              </a:cxn>
              <a:cxn ang="0">
                <a:pos x="2386" y="345"/>
              </a:cxn>
              <a:cxn ang="0">
                <a:pos x="2386" y="365"/>
              </a:cxn>
              <a:cxn ang="0">
                <a:pos x="2424" y="365"/>
              </a:cxn>
              <a:cxn ang="0">
                <a:pos x="2424" y="384"/>
              </a:cxn>
              <a:cxn ang="0">
                <a:pos x="2573" y="384"/>
              </a:cxn>
              <a:cxn ang="0">
                <a:pos x="2573" y="404"/>
              </a:cxn>
              <a:cxn ang="0">
                <a:pos x="3930" y="404"/>
              </a:cxn>
              <a:cxn ang="0">
                <a:pos x="3930" y="424"/>
              </a:cxn>
              <a:cxn ang="0">
                <a:pos x="4169" y="424"/>
              </a:cxn>
              <a:cxn ang="0">
                <a:pos x="4169" y="445"/>
              </a:cxn>
              <a:cxn ang="0">
                <a:pos x="4410" y="445"/>
              </a:cxn>
              <a:cxn ang="0">
                <a:pos x="4410" y="467"/>
              </a:cxn>
              <a:cxn ang="0">
                <a:pos x="4423" y="467"/>
              </a:cxn>
              <a:cxn ang="0">
                <a:pos x="4423" y="487"/>
              </a:cxn>
              <a:cxn ang="0">
                <a:pos x="4555" y="487"/>
              </a:cxn>
              <a:cxn ang="0">
                <a:pos x="4555" y="487"/>
              </a:cxn>
            </a:cxnLst>
            <a:rect l="0" t="0" r="r" b="b"/>
            <a:pathLst>
              <a:path w="4555" h="487">
                <a:moveTo>
                  <a:pt x="0" y="0"/>
                </a:moveTo>
                <a:lnTo>
                  <a:pt x="2" y="0"/>
                </a:lnTo>
                <a:lnTo>
                  <a:pt x="2" y="38"/>
                </a:lnTo>
                <a:lnTo>
                  <a:pt x="5" y="38"/>
                </a:lnTo>
                <a:lnTo>
                  <a:pt x="5" y="57"/>
                </a:lnTo>
                <a:lnTo>
                  <a:pt x="6" y="57"/>
                </a:lnTo>
                <a:lnTo>
                  <a:pt x="6" y="76"/>
                </a:lnTo>
                <a:lnTo>
                  <a:pt x="6" y="76"/>
                </a:lnTo>
                <a:lnTo>
                  <a:pt x="6" y="95"/>
                </a:lnTo>
                <a:lnTo>
                  <a:pt x="7" y="95"/>
                </a:lnTo>
                <a:lnTo>
                  <a:pt x="7" y="113"/>
                </a:lnTo>
                <a:lnTo>
                  <a:pt x="8" y="113"/>
                </a:lnTo>
                <a:lnTo>
                  <a:pt x="8" y="132"/>
                </a:lnTo>
                <a:lnTo>
                  <a:pt x="108" y="132"/>
                </a:lnTo>
                <a:lnTo>
                  <a:pt x="108" y="151"/>
                </a:lnTo>
                <a:lnTo>
                  <a:pt x="387" y="151"/>
                </a:lnTo>
                <a:lnTo>
                  <a:pt x="387" y="170"/>
                </a:lnTo>
                <a:lnTo>
                  <a:pt x="625" y="170"/>
                </a:lnTo>
                <a:lnTo>
                  <a:pt x="625" y="190"/>
                </a:lnTo>
                <a:lnTo>
                  <a:pt x="674" y="190"/>
                </a:lnTo>
                <a:lnTo>
                  <a:pt x="674" y="209"/>
                </a:lnTo>
                <a:lnTo>
                  <a:pt x="860" y="209"/>
                </a:lnTo>
                <a:lnTo>
                  <a:pt x="860" y="229"/>
                </a:lnTo>
                <a:lnTo>
                  <a:pt x="1082" y="229"/>
                </a:lnTo>
                <a:lnTo>
                  <a:pt x="1082" y="248"/>
                </a:lnTo>
                <a:lnTo>
                  <a:pt x="1291" y="248"/>
                </a:lnTo>
                <a:lnTo>
                  <a:pt x="1291" y="267"/>
                </a:lnTo>
                <a:lnTo>
                  <a:pt x="1372" y="267"/>
                </a:lnTo>
                <a:lnTo>
                  <a:pt x="1372" y="286"/>
                </a:lnTo>
                <a:lnTo>
                  <a:pt x="1855" y="286"/>
                </a:lnTo>
                <a:lnTo>
                  <a:pt x="1855" y="306"/>
                </a:lnTo>
                <a:lnTo>
                  <a:pt x="2158" y="306"/>
                </a:lnTo>
                <a:lnTo>
                  <a:pt x="2158" y="325"/>
                </a:lnTo>
                <a:lnTo>
                  <a:pt x="2194" y="325"/>
                </a:lnTo>
                <a:lnTo>
                  <a:pt x="2194" y="345"/>
                </a:lnTo>
                <a:lnTo>
                  <a:pt x="2386" y="345"/>
                </a:lnTo>
                <a:lnTo>
                  <a:pt x="2386" y="365"/>
                </a:lnTo>
                <a:lnTo>
                  <a:pt x="2424" y="365"/>
                </a:lnTo>
                <a:lnTo>
                  <a:pt x="2424" y="384"/>
                </a:lnTo>
                <a:lnTo>
                  <a:pt x="2573" y="384"/>
                </a:lnTo>
                <a:lnTo>
                  <a:pt x="2573" y="404"/>
                </a:lnTo>
                <a:lnTo>
                  <a:pt x="3930" y="404"/>
                </a:lnTo>
                <a:lnTo>
                  <a:pt x="3930" y="424"/>
                </a:lnTo>
                <a:lnTo>
                  <a:pt x="4169" y="424"/>
                </a:lnTo>
                <a:lnTo>
                  <a:pt x="4169" y="445"/>
                </a:lnTo>
                <a:lnTo>
                  <a:pt x="4410" y="445"/>
                </a:lnTo>
                <a:lnTo>
                  <a:pt x="4410" y="467"/>
                </a:lnTo>
                <a:lnTo>
                  <a:pt x="4423" y="467"/>
                </a:lnTo>
                <a:lnTo>
                  <a:pt x="4423" y="487"/>
                </a:lnTo>
                <a:lnTo>
                  <a:pt x="4555" y="487"/>
                </a:lnTo>
                <a:lnTo>
                  <a:pt x="4555" y="487"/>
                </a:lnTo>
              </a:path>
            </a:pathLst>
          </a:custGeom>
          <a:noFill/>
          <a:ln w="19050" cmpd="sng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664" name="Text Box 96"/>
          <p:cNvSpPr txBox="1">
            <a:spLocks noChangeArrowheads="1"/>
          </p:cNvSpPr>
          <p:nvPr/>
        </p:nvSpPr>
        <p:spPr bwMode="auto">
          <a:xfrm>
            <a:off x="7816850" y="4311650"/>
            <a:ext cx="1179513" cy="53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230400" tIns="115200" rIns="230400" bIns="115200">
            <a:spAutoFit/>
          </a:bodyPr>
          <a:lstStyle/>
          <a:p>
            <a:r>
              <a:rPr lang="en-US" b="0">
                <a:solidFill>
                  <a:srgbClr val="99CCFF"/>
                </a:solidFill>
              </a:rPr>
              <a:t>10.9%</a:t>
            </a:r>
          </a:p>
        </p:txBody>
      </p:sp>
      <p:sp>
        <p:nvSpPr>
          <p:cNvPr id="237665" name="Text Box 97"/>
          <p:cNvSpPr txBox="1">
            <a:spLocks noChangeArrowheads="1"/>
          </p:cNvSpPr>
          <p:nvPr/>
        </p:nvSpPr>
        <p:spPr bwMode="auto">
          <a:xfrm>
            <a:off x="7958138" y="5065713"/>
            <a:ext cx="1038225" cy="53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230400" tIns="115200" rIns="230400" bIns="115200">
            <a:spAutoFit/>
          </a:bodyPr>
          <a:lstStyle/>
          <a:p>
            <a:r>
              <a:rPr lang="en-US" b="0">
                <a:solidFill>
                  <a:srgbClr val="FFFF00"/>
                </a:solidFill>
              </a:rPr>
              <a:t>8.5%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8" name="Text Box 4"/>
          <p:cNvSpPr txBox="1">
            <a:spLocks noChangeArrowheads="1"/>
          </p:cNvSpPr>
          <p:nvPr/>
        </p:nvSpPr>
        <p:spPr bwMode="auto">
          <a:xfrm>
            <a:off x="615950" y="101600"/>
            <a:ext cx="7397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de-DE" sz="3600" b="0">
                <a:solidFill>
                  <a:srgbClr val="FFCC00"/>
                </a:solidFill>
              </a:rPr>
              <a:t>Definite/Probable Stent Thrombosis</a:t>
            </a:r>
          </a:p>
        </p:txBody>
      </p:sp>
      <p:sp>
        <p:nvSpPr>
          <p:cNvPr id="257030" name="Freeform 6"/>
          <p:cNvSpPr>
            <a:spLocks/>
          </p:cNvSpPr>
          <p:nvPr/>
        </p:nvSpPr>
        <p:spPr bwMode="auto">
          <a:xfrm flipV="1">
            <a:off x="1327150" y="5197475"/>
            <a:ext cx="7231063" cy="6191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" y="0"/>
              </a:cxn>
              <a:cxn ang="0">
                <a:pos x="21" y="187"/>
              </a:cxn>
              <a:cxn ang="0">
                <a:pos x="2623" y="187"/>
              </a:cxn>
              <a:cxn ang="0">
                <a:pos x="2623" y="390"/>
              </a:cxn>
              <a:cxn ang="0">
                <a:pos x="4555" y="390"/>
              </a:cxn>
              <a:cxn ang="0">
                <a:pos x="4555" y="390"/>
              </a:cxn>
            </a:cxnLst>
            <a:rect l="0" t="0" r="r" b="b"/>
            <a:pathLst>
              <a:path w="4555" h="390">
                <a:moveTo>
                  <a:pt x="0" y="0"/>
                </a:moveTo>
                <a:lnTo>
                  <a:pt x="21" y="0"/>
                </a:lnTo>
                <a:lnTo>
                  <a:pt x="21" y="187"/>
                </a:lnTo>
                <a:lnTo>
                  <a:pt x="2623" y="187"/>
                </a:lnTo>
                <a:lnTo>
                  <a:pt x="2623" y="390"/>
                </a:lnTo>
                <a:lnTo>
                  <a:pt x="4555" y="390"/>
                </a:lnTo>
                <a:lnTo>
                  <a:pt x="4555" y="390"/>
                </a:lnTo>
              </a:path>
            </a:pathLst>
          </a:custGeom>
          <a:noFill/>
          <a:ln w="19050" cmpd="sng">
            <a:solidFill>
              <a:srgbClr val="99CC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031" name="Freeform 7"/>
          <p:cNvSpPr>
            <a:spLocks/>
          </p:cNvSpPr>
          <p:nvPr/>
        </p:nvSpPr>
        <p:spPr bwMode="auto">
          <a:xfrm flipV="1">
            <a:off x="1327150" y="5162550"/>
            <a:ext cx="7231063" cy="654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91" y="0"/>
              </a:cxn>
              <a:cxn ang="0">
                <a:pos x="1291" y="198"/>
              </a:cxn>
              <a:cxn ang="0">
                <a:pos x="4008" y="198"/>
              </a:cxn>
              <a:cxn ang="0">
                <a:pos x="4008" y="412"/>
              </a:cxn>
              <a:cxn ang="0">
                <a:pos x="4555" y="412"/>
              </a:cxn>
              <a:cxn ang="0">
                <a:pos x="4555" y="412"/>
              </a:cxn>
            </a:cxnLst>
            <a:rect l="0" t="0" r="r" b="b"/>
            <a:pathLst>
              <a:path w="4555" h="412">
                <a:moveTo>
                  <a:pt x="0" y="0"/>
                </a:moveTo>
                <a:lnTo>
                  <a:pt x="1291" y="0"/>
                </a:lnTo>
                <a:lnTo>
                  <a:pt x="1291" y="198"/>
                </a:lnTo>
                <a:lnTo>
                  <a:pt x="4008" y="198"/>
                </a:lnTo>
                <a:lnTo>
                  <a:pt x="4008" y="412"/>
                </a:lnTo>
                <a:lnTo>
                  <a:pt x="4555" y="412"/>
                </a:lnTo>
                <a:lnTo>
                  <a:pt x="4555" y="412"/>
                </a:lnTo>
              </a:path>
            </a:pathLst>
          </a:custGeom>
          <a:noFill/>
          <a:ln w="19050" cmpd="sng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032" name="Line 8"/>
          <p:cNvSpPr>
            <a:spLocks noChangeShapeType="1"/>
          </p:cNvSpPr>
          <p:nvPr/>
        </p:nvSpPr>
        <p:spPr bwMode="auto">
          <a:xfrm flipH="1">
            <a:off x="946150" y="5811838"/>
            <a:ext cx="93663" cy="0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033" name="Line 9"/>
          <p:cNvSpPr>
            <a:spLocks noChangeShapeType="1"/>
          </p:cNvSpPr>
          <p:nvPr/>
        </p:nvSpPr>
        <p:spPr bwMode="auto">
          <a:xfrm flipH="1">
            <a:off x="946150" y="4905375"/>
            <a:ext cx="93663" cy="0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034" name="Line 10"/>
          <p:cNvSpPr>
            <a:spLocks noChangeShapeType="1"/>
          </p:cNvSpPr>
          <p:nvPr/>
        </p:nvSpPr>
        <p:spPr bwMode="auto">
          <a:xfrm flipH="1">
            <a:off x="946150" y="4003675"/>
            <a:ext cx="93663" cy="0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035" name="Line 11"/>
          <p:cNvSpPr>
            <a:spLocks noChangeShapeType="1"/>
          </p:cNvSpPr>
          <p:nvPr/>
        </p:nvSpPr>
        <p:spPr bwMode="auto">
          <a:xfrm flipH="1">
            <a:off x="946150" y="3097213"/>
            <a:ext cx="93663" cy="0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036" name="Line 12"/>
          <p:cNvSpPr>
            <a:spLocks noChangeShapeType="1"/>
          </p:cNvSpPr>
          <p:nvPr/>
        </p:nvSpPr>
        <p:spPr bwMode="auto">
          <a:xfrm flipH="1">
            <a:off x="946150" y="2195513"/>
            <a:ext cx="93663" cy="0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037" name="Line 13"/>
          <p:cNvSpPr>
            <a:spLocks noChangeShapeType="1"/>
          </p:cNvSpPr>
          <p:nvPr/>
        </p:nvSpPr>
        <p:spPr bwMode="auto">
          <a:xfrm flipH="1">
            <a:off x="946150" y="1289050"/>
            <a:ext cx="93663" cy="0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038" name="Line 14"/>
          <p:cNvSpPr>
            <a:spLocks noChangeShapeType="1"/>
          </p:cNvSpPr>
          <p:nvPr/>
        </p:nvSpPr>
        <p:spPr bwMode="auto">
          <a:xfrm>
            <a:off x="1327150" y="5991225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039" name="Line 15"/>
          <p:cNvSpPr>
            <a:spLocks noChangeShapeType="1"/>
          </p:cNvSpPr>
          <p:nvPr/>
        </p:nvSpPr>
        <p:spPr bwMode="auto">
          <a:xfrm>
            <a:off x="1928813" y="5991225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040" name="Line 16"/>
          <p:cNvSpPr>
            <a:spLocks noChangeShapeType="1"/>
          </p:cNvSpPr>
          <p:nvPr/>
        </p:nvSpPr>
        <p:spPr bwMode="auto">
          <a:xfrm>
            <a:off x="2532063" y="5991225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041" name="Line 17"/>
          <p:cNvSpPr>
            <a:spLocks noChangeShapeType="1"/>
          </p:cNvSpPr>
          <p:nvPr/>
        </p:nvSpPr>
        <p:spPr bwMode="auto">
          <a:xfrm>
            <a:off x="3135313" y="5991225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042" name="Line 18"/>
          <p:cNvSpPr>
            <a:spLocks noChangeShapeType="1"/>
          </p:cNvSpPr>
          <p:nvPr/>
        </p:nvSpPr>
        <p:spPr bwMode="auto">
          <a:xfrm>
            <a:off x="3736975" y="5991225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043" name="Line 19"/>
          <p:cNvSpPr>
            <a:spLocks noChangeShapeType="1"/>
          </p:cNvSpPr>
          <p:nvPr/>
        </p:nvSpPr>
        <p:spPr bwMode="auto">
          <a:xfrm>
            <a:off x="4340225" y="5991225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044" name="Line 20"/>
          <p:cNvSpPr>
            <a:spLocks noChangeShapeType="1"/>
          </p:cNvSpPr>
          <p:nvPr/>
        </p:nvSpPr>
        <p:spPr bwMode="auto">
          <a:xfrm>
            <a:off x="4941888" y="5991225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045" name="Line 21"/>
          <p:cNvSpPr>
            <a:spLocks noChangeShapeType="1"/>
          </p:cNvSpPr>
          <p:nvPr/>
        </p:nvSpPr>
        <p:spPr bwMode="auto">
          <a:xfrm>
            <a:off x="5545138" y="5991225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046" name="Line 22"/>
          <p:cNvSpPr>
            <a:spLocks noChangeShapeType="1"/>
          </p:cNvSpPr>
          <p:nvPr/>
        </p:nvSpPr>
        <p:spPr bwMode="auto">
          <a:xfrm>
            <a:off x="6146800" y="5991225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047" name="Line 23"/>
          <p:cNvSpPr>
            <a:spLocks noChangeShapeType="1"/>
          </p:cNvSpPr>
          <p:nvPr/>
        </p:nvSpPr>
        <p:spPr bwMode="auto">
          <a:xfrm>
            <a:off x="6750050" y="5991225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048" name="Line 24"/>
          <p:cNvSpPr>
            <a:spLocks noChangeShapeType="1"/>
          </p:cNvSpPr>
          <p:nvPr/>
        </p:nvSpPr>
        <p:spPr bwMode="auto">
          <a:xfrm>
            <a:off x="7353300" y="5991225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049" name="Line 25"/>
          <p:cNvSpPr>
            <a:spLocks noChangeShapeType="1"/>
          </p:cNvSpPr>
          <p:nvPr/>
        </p:nvSpPr>
        <p:spPr bwMode="auto">
          <a:xfrm>
            <a:off x="7954963" y="5991225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050" name="Line 26"/>
          <p:cNvSpPr>
            <a:spLocks noChangeShapeType="1"/>
          </p:cNvSpPr>
          <p:nvPr/>
        </p:nvSpPr>
        <p:spPr bwMode="auto">
          <a:xfrm>
            <a:off x="8558213" y="5991225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051" name="Rectangle 27"/>
          <p:cNvSpPr>
            <a:spLocks noChangeArrowheads="1"/>
          </p:cNvSpPr>
          <p:nvPr/>
        </p:nvSpPr>
        <p:spPr bwMode="auto">
          <a:xfrm>
            <a:off x="1042988" y="1112838"/>
            <a:ext cx="7800975" cy="4875212"/>
          </a:xfrm>
          <a:prstGeom prst="rect">
            <a:avLst/>
          </a:prstGeom>
          <a:noFill/>
          <a:ln w="7938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052" name="Rectangle 28"/>
          <p:cNvSpPr>
            <a:spLocks noChangeArrowheads="1"/>
          </p:cNvSpPr>
          <p:nvPr/>
        </p:nvSpPr>
        <p:spPr bwMode="auto">
          <a:xfrm>
            <a:off x="3341688" y="6470650"/>
            <a:ext cx="3201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Months After Randomization</a:t>
            </a:r>
          </a:p>
        </p:txBody>
      </p:sp>
      <p:sp>
        <p:nvSpPr>
          <p:cNvPr id="257053" name="Rectangle 29"/>
          <p:cNvSpPr>
            <a:spLocks noChangeArrowheads="1"/>
          </p:cNvSpPr>
          <p:nvPr/>
        </p:nvSpPr>
        <p:spPr bwMode="auto">
          <a:xfrm>
            <a:off x="1243013" y="6102350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0</a:t>
            </a:r>
          </a:p>
        </p:txBody>
      </p:sp>
      <p:sp>
        <p:nvSpPr>
          <p:cNvPr id="257054" name="Rectangle 30"/>
          <p:cNvSpPr>
            <a:spLocks noChangeArrowheads="1"/>
          </p:cNvSpPr>
          <p:nvPr/>
        </p:nvSpPr>
        <p:spPr bwMode="auto">
          <a:xfrm>
            <a:off x="1849438" y="6102350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1</a:t>
            </a:r>
          </a:p>
        </p:txBody>
      </p:sp>
      <p:sp>
        <p:nvSpPr>
          <p:cNvPr id="257055" name="Rectangle 31"/>
          <p:cNvSpPr>
            <a:spLocks noChangeArrowheads="1"/>
          </p:cNvSpPr>
          <p:nvPr/>
        </p:nvSpPr>
        <p:spPr bwMode="auto">
          <a:xfrm>
            <a:off x="2452688" y="6102350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2</a:t>
            </a:r>
          </a:p>
        </p:txBody>
      </p:sp>
      <p:sp>
        <p:nvSpPr>
          <p:cNvPr id="257056" name="Rectangle 32"/>
          <p:cNvSpPr>
            <a:spLocks noChangeArrowheads="1"/>
          </p:cNvSpPr>
          <p:nvPr/>
        </p:nvSpPr>
        <p:spPr bwMode="auto">
          <a:xfrm>
            <a:off x="3055938" y="6102350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3</a:t>
            </a:r>
          </a:p>
        </p:txBody>
      </p:sp>
      <p:sp>
        <p:nvSpPr>
          <p:cNvPr id="257057" name="Rectangle 33"/>
          <p:cNvSpPr>
            <a:spLocks noChangeArrowheads="1"/>
          </p:cNvSpPr>
          <p:nvPr/>
        </p:nvSpPr>
        <p:spPr bwMode="auto">
          <a:xfrm>
            <a:off x="3662363" y="6102350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4</a:t>
            </a:r>
          </a:p>
        </p:txBody>
      </p:sp>
      <p:sp>
        <p:nvSpPr>
          <p:cNvPr id="257058" name="Rectangle 34"/>
          <p:cNvSpPr>
            <a:spLocks noChangeArrowheads="1"/>
          </p:cNvSpPr>
          <p:nvPr/>
        </p:nvSpPr>
        <p:spPr bwMode="auto">
          <a:xfrm>
            <a:off x="4265613" y="6102350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5</a:t>
            </a:r>
          </a:p>
        </p:txBody>
      </p:sp>
      <p:sp>
        <p:nvSpPr>
          <p:cNvPr id="257059" name="Rectangle 35"/>
          <p:cNvSpPr>
            <a:spLocks noChangeArrowheads="1"/>
          </p:cNvSpPr>
          <p:nvPr/>
        </p:nvSpPr>
        <p:spPr bwMode="auto">
          <a:xfrm>
            <a:off x="4867275" y="6102350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6</a:t>
            </a:r>
          </a:p>
        </p:txBody>
      </p:sp>
      <p:sp>
        <p:nvSpPr>
          <p:cNvPr id="257060" name="Rectangle 36"/>
          <p:cNvSpPr>
            <a:spLocks noChangeArrowheads="1"/>
          </p:cNvSpPr>
          <p:nvPr/>
        </p:nvSpPr>
        <p:spPr bwMode="auto">
          <a:xfrm>
            <a:off x="5470525" y="6102350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7</a:t>
            </a:r>
          </a:p>
        </p:txBody>
      </p:sp>
      <p:sp>
        <p:nvSpPr>
          <p:cNvPr id="257061" name="Rectangle 37"/>
          <p:cNvSpPr>
            <a:spLocks noChangeArrowheads="1"/>
          </p:cNvSpPr>
          <p:nvPr/>
        </p:nvSpPr>
        <p:spPr bwMode="auto">
          <a:xfrm>
            <a:off x="6072188" y="6102350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8</a:t>
            </a:r>
          </a:p>
        </p:txBody>
      </p:sp>
      <p:sp>
        <p:nvSpPr>
          <p:cNvPr id="257062" name="Rectangle 38"/>
          <p:cNvSpPr>
            <a:spLocks noChangeArrowheads="1"/>
          </p:cNvSpPr>
          <p:nvPr/>
        </p:nvSpPr>
        <p:spPr bwMode="auto">
          <a:xfrm>
            <a:off x="6675438" y="6102350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9</a:t>
            </a:r>
          </a:p>
        </p:txBody>
      </p:sp>
      <p:sp>
        <p:nvSpPr>
          <p:cNvPr id="257063" name="Rectangle 39"/>
          <p:cNvSpPr>
            <a:spLocks noChangeArrowheads="1"/>
          </p:cNvSpPr>
          <p:nvPr/>
        </p:nvSpPr>
        <p:spPr bwMode="auto">
          <a:xfrm>
            <a:off x="7207250" y="610235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10</a:t>
            </a:r>
          </a:p>
        </p:txBody>
      </p:sp>
      <p:sp>
        <p:nvSpPr>
          <p:cNvPr id="257064" name="Rectangle 40"/>
          <p:cNvSpPr>
            <a:spLocks noChangeArrowheads="1"/>
          </p:cNvSpPr>
          <p:nvPr/>
        </p:nvSpPr>
        <p:spPr bwMode="auto">
          <a:xfrm>
            <a:off x="7810500" y="610235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11</a:t>
            </a:r>
          </a:p>
        </p:txBody>
      </p:sp>
      <p:sp>
        <p:nvSpPr>
          <p:cNvPr id="257065" name="Rectangle 41"/>
          <p:cNvSpPr>
            <a:spLocks noChangeArrowheads="1"/>
          </p:cNvSpPr>
          <p:nvPr/>
        </p:nvSpPr>
        <p:spPr bwMode="auto">
          <a:xfrm>
            <a:off x="8413750" y="610235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12</a:t>
            </a:r>
          </a:p>
        </p:txBody>
      </p:sp>
      <p:sp>
        <p:nvSpPr>
          <p:cNvPr id="257066" name="Rectangle 42"/>
          <p:cNvSpPr>
            <a:spLocks noChangeArrowheads="1"/>
          </p:cNvSpPr>
          <p:nvPr/>
        </p:nvSpPr>
        <p:spPr bwMode="auto">
          <a:xfrm rot="21600000">
            <a:off x="781050" y="5661025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1" hangingPunct="1"/>
            <a:r>
              <a:rPr lang="de-DE" b="0"/>
              <a:t>0</a:t>
            </a:r>
          </a:p>
        </p:txBody>
      </p:sp>
      <p:sp>
        <p:nvSpPr>
          <p:cNvPr id="257067" name="Rectangle 43"/>
          <p:cNvSpPr>
            <a:spLocks noChangeArrowheads="1"/>
          </p:cNvSpPr>
          <p:nvPr/>
        </p:nvSpPr>
        <p:spPr bwMode="auto">
          <a:xfrm rot="21600000">
            <a:off x="781050" y="4754563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1" hangingPunct="1"/>
            <a:r>
              <a:rPr lang="de-DE" b="0"/>
              <a:t>1</a:t>
            </a:r>
          </a:p>
        </p:txBody>
      </p:sp>
      <p:sp>
        <p:nvSpPr>
          <p:cNvPr id="257068" name="Rectangle 44"/>
          <p:cNvSpPr>
            <a:spLocks noChangeArrowheads="1"/>
          </p:cNvSpPr>
          <p:nvPr/>
        </p:nvSpPr>
        <p:spPr bwMode="auto">
          <a:xfrm rot="21600000">
            <a:off x="781050" y="3849688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1" hangingPunct="1"/>
            <a:r>
              <a:rPr lang="de-DE" b="0"/>
              <a:t>2</a:t>
            </a:r>
          </a:p>
        </p:txBody>
      </p:sp>
      <p:sp>
        <p:nvSpPr>
          <p:cNvPr id="257069" name="Rectangle 45"/>
          <p:cNvSpPr>
            <a:spLocks noChangeArrowheads="1"/>
          </p:cNvSpPr>
          <p:nvPr/>
        </p:nvSpPr>
        <p:spPr bwMode="auto">
          <a:xfrm rot="21600000">
            <a:off x="781050" y="2943225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1" hangingPunct="1"/>
            <a:r>
              <a:rPr lang="de-DE" b="0"/>
              <a:t>3</a:t>
            </a:r>
          </a:p>
        </p:txBody>
      </p:sp>
      <p:sp>
        <p:nvSpPr>
          <p:cNvPr id="257070" name="Rectangle 46"/>
          <p:cNvSpPr>
            <a:spLocks noChangeArrowheads="1"/>
          </p:cNvSpPr>
          <p:nvPr/>
        </p:nvSpPr>
        <p:spPr bwMode="auto">
          <a:xfrm rot="21600000">
            <a:off x="781050" y="2038350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1" hangingPunct="1"/>
            <a:r>
              <a:rPr lang="de-DE" b="0"/>
              <a:t>4</a:t>
            </a:r>
          </a:p>
        </p:txBody>
      </p:sp>
      <p:sp>
        <p:nvSpPr>
          <p:cNvPr id="257071" name="Rectangle 47"/>
          <p:cNvSpPr>
            <a:spLocks noChangeArrowheads="1"/>
          </p:cNvSpPr>
          <p:nvPr/>
        </p:nvSpPr>
        <p:spPr bwMode="auto">
          <a:xfrm rot="21600000">
            <a:off x="782638" y="1130300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1" hangingPunct="1"/>
            <a:r>
              <a:rPr lang="de-DE" b="0"/>
              <a:t>5</a:t>
            </a:r>
          </a:p>
        </p:txBody>
      </p:sp>
      <p:sp>
        <p:nvSpPr>
          <p:cNvPr id="257072" name="Rectangle 48"/>
          <p:cNvSpPr>
            <a:spLocks noChangeArrowheads="1"/>
          </p:cNvSpPr>
          <p:nvPr/>
        </p:nvSpPr>
        <p:spPr bwMode="auto">
          <a:xfrm rot="16200000">
            <a:off x="-1041400" y="3333751"/>
            <a:ext cx="2892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Cumulative Incidence (%)</a:t>
            </a:r>
          </a:p>
        </p:txBody>
      </p:sp>
      <p:sp>
        <p:nvSpPr>
          <p:cNvPr id="257073" name="Text Box 49"/>
          <p:cNvSpPr txBox="1">
            <a:spLocks noChangeArrowheads="1"/>
          </p:cNvSpPr>
          <p:nvPr/>
        </p:nvSpPr>
        <p:spPr bwMode="auto">
          <a:xfrm>
            <a:off x="6000750" y="1887538"/>
            <a:ext cx="2397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de-DE" b="0" i="1">
                <a:ea typeface="ヒラギノ角ゴ Pro W3" pitchFamily="-111" charset="-128"/>
              </a:rPr>
              <a:t>P=.99</a:t>
            </a:r>
          </a:p>
          <a:p>
            <a:pPr algn="r" eaLnBrk="1" hangingPunct="1"/>
            <a:r>
              <a:rPr lang="de-DE" b="0" i="1">
                <a:ea typeface="ヒラギノ角ゴ Pro W3" pitchFamily="-111" charset="-128"/>
              </a:rPr>
              <a:t>RR 1.01 [0.14-7.18]</a:t>
            </a:r>
          </a:p>
        </p:txBody>
      </p:sp>
      <p:sp>
        <p:nvSpPr>
          <p:cNvPr id="257074" name="Text Box 50"/>
          <p:cNvSpPr txBox="1">
            <a:spLocks noChangeArrowheads="1"/>
          </p:cNvSpPr>
          <p:nvPr/>
        </p:nvSpPr>
        <p:spPr bwMode="auto">
          <a:xfrm>
            <a:off x="1487488" y="1925638"/>
            <a:ext cx="1011237" cy="536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l"/>
            <a:r>
              <a:rPr lang="de-DE" b="0">
                <a:solidFill>
                  <a:srgbClr val="99CCFF"/>
                </a:solidFill>
              </a:rPr>
              <a:t>BMS</a:t>
            </a:r>
          </a:p>
        </p:txBody>
      </p:sp>
      <p:sp>
        <p:nvSpPr>
          <p:cNvPr id="257075" name="Text Box 51"/>
          <p:cNvSpPr txBox="1">
            <a:spLocks noChangeArrowheads="1"/>
          </p:cNvSpPr>
          <p:nvPr/>
        </p:nvSpPr>
        <p:spPr bwMode="auto">
          <a:xfrm>
            <a:off x="1487488" y="1374775"/>
            <a:ext cx="984250" cy="536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l"/>
            <a:r>
              <a:rPr lang="de-DE" b="0">
                <a:solidFill>
                  <a:srgbClr val="FFFF00"/>
                </a:solidFill>
              </a:rPr>
              <a:t>DES</a:t>
            </a:r>
          </a:p>
        </p:txBody>
      </p:sp>
      <p:sp>
        <p:nvSpPr>
          <p:cNvPr id="257076" name="Text Box 52"/>
          <p:cNvSpPr txBox="1">
            <a:spLocks noChangeArrowheads="1"/>
          </p:cNvSpPr>
          <p:nvPr/>
        </p:nvSpPr>
        <p:spPr bwMode="auto">
          <a:xfrm>
            <a:off x="7921625" y="4454525"/>
            <a:ext cx="1038225" cy="53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230400" tIns="115200" rIns="230400" bIns="115200">
            <a:spAutoFit/>
          </a:bodyPr>
          <a:lstStyle/>
          <a:p>
            <a:r>
              <a:rPr lang="en-US" b="0">
                <a:solidFill>
                  <a:srgbClr val="99CCFF"/>
                </a:solidFill>
              </a:rPr>
              <a:t>0.7%</a:t>
            </a:r>
          </a:p>
        </p:txBody>
      </p:sp>
      <p:sp>
        <p:nvSpPr>
          <p:cNvPr id="257077" name="Text Box 53"/>
          <p:cNvSpPr txBox="1">
            <a:spLocks noChangeArrowheads="1"/>
          </p:cNvSpPr>
          <p:nvPr/>
        </p:nvSpPr>
        <p:spPr bwMode="auto">
          <a:xfrm>
            <a:off x="7923213" y="5208588"/>
            <a:ext cx="1038225" cy="53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230400" tIns="115200" rIns="230400" bIns="115200">
            <a:spAutoFit/>
          </a:bodyPr>
          <a:lstStyle/>
          <a:p>
            <a:r>
              <a:rPr lang="en-US" b="0">
                <a:solidFill>
                  <a:srgbClr val="FFFF00"/>
                </a:solidFill>
              </a:rPr>
              <a:t>0.7%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08" name="Text Box 16"/>
          <p:cNvSpPr txBox="1">
            <a:spLocks noChangeArrowheads="1"/>
          </p:cNvSpPr>
          <p:nvPr/>
        </p:nvSpPr>
        <p:spPr bwMode="auto">
          <a:xfrm>
            <a:off x="698500" y="101600"/>
            <a:ext cx="6711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de-DE" sz="3600" b="0">
                <a:solidFill>
                  <a:srgbClr val="FFCC00"/>
                </a:solidFill>
              </a:rPr>
              <a:t>Target Lesion Revascularization</a:t>
            </a:r>
          </a:p>
        </p:txBody>
      </p:sp>
      <p:sp>
        <p:nvSpPr>
          <p:cNvPr id="238642" name="Freeform 50"/>
          <p:cNvSpPr>
            <a:spLocks/>
          </p:cNvSpPr>
          <p:nvPr/>
        </p:nvSpPr>
        <p:spPr bwMode="auto">
          <a:xfrm flipV="1">
            <a:off x="1336675" y="4640263"/>
            <a:ext cx="7231063" cy="1185862"/>
          </a:xfrm>
          <a:custGeom>
            <a:avLst/>
            <a:gdLst/>
            <a:ahLst/>
            <a:cxnLst>
              <a:cxn ang="0">
                <a:pos x="563" y="0"/>
              </a:cxn>
              <a:cxn ang="0">
                <a:pos x="912" y="20"/>
              </a:cxn>
              <a:cxn ang="0">
                <a:pos x="927" y="39"/>
              </a:cxn>
              <a:cxn ang="0">
                <a:pos x="1252" y="59"/>
              </a:cxn>
              <a:cxn ang="0">
                <a:pos x="1593" y="79"/>
              </a:cxn>
              <a:cxn ang="0">
                <a:pos x="1721" y="99"/>
              </a:cxn>
              <a:cxn ang="0">
                <a:pos x="1771" y="119"/>
              </a:cxn>
              <a:cxn ang="0">
                <a:pos x="1938" y="138"/>
              </a:cxn>
              <a:cxn ang="0">
                <a:pos x="2049" y="159"/>
              </a:cxn>
              <a:cxn ang="0">
                <a:pos x="2050" y="178"/>
              </a:cxn>
              <a:cxn ang="0">
                <a:pos x="2064" y="198"/>
              </a:cxn>
              <a:cxn ang="0">
                <a:pos x="2074" y="219"/>
              </a:cxn>
              <a:cxn ang="0">
                <a:pos x="2163" y="238"/>
              </a:cxn>
              <a:cxn ang="0">
                <a:pos x="2252" y="259"/>
              </a:cxn>
              <a:cxn ang="0">
                <a:pos x="2267" y="278"/>
              </a:cxn>
              <a:cxn ang="0">
                <a:pos x="2327" y="298"/>
              </a:cxn>
              <a:cxn ang="0">
                <a:pos x="2363" y="319"/>
              </a:cxn>
              <a:cxn ang="0">
                <a:pos x="2381" y="339"/>
              </a:cxn>
              <a:cxn ang="0">
                <a:pos x="2467" y="359"/>
              </a:cxn>
              <a:cxn ang="0">
                <a:pos x="2492" y="379"/>
              </a:cxn>
              <a:cxn ang="0">
                <a:pos x="2493" y="399"/>
              </a:cxn>
              <a:cxn ang="0">
                <a:pos x="2494" y="420"/>
              </a:cxn>
              <a:cxn ang="0">
                <a:pos x="2507" y="440"/>
              </a:cxn>
              <a:cxn ang="0">
                <a:pos x="2517" y="460"/>
              </a:cxn>
              <a:cxn ang="0">
                <a:pos x="2582" y="481"/>
              </a:cxn>
              <a:cxn ang="0">
                <a:pos x="2594" y="501"/>
              </a:cxn>
              <a:cxn ang="0">
                <a:pos x="2644" y="521"/>
              </a:cxn>
              <a:cxn ang="0">
                <a:pos x="2667" y="541"/>
              </a:cxn>
              <a:cxn ang="0">
                <a:pos x="2749" y="562"/>
              </a:cxn>
              <a:cxn ang="0">
                <a:pos x="3058" y="582"/>
              </a:cxn>
              <a:cxn ang="0">
                <a:pos x="3097" y="602"/>
              </a:cxn>
              <a:cxn ang="0">
                <a:pos x="3146" y="623"/>
              </a:cxn>
              <a:cxn ang="0">
                <a:pos x="3445" y="644"/>
              </a:cxn>
              <a:cxn ang="0">
                <a:pos x="3989" y="664"/>
              </a:cxn>
              <a:cxn ang="0">
                <a:pos x="4075" y="685"/>
              </a:cxn>
              <a:cxn ang="0">
                <a:pos x="4318" y="706"/>
              </a:cxn>
              <a:cxn ang="0">
                <a:pos x="4378" y="726"/>
              </a:cxn>
              <a:cxn ang="0">
                <a:pos x="4555" y="747"/>
              </a:cxn>
            </a:cxnLst>
            <a:rect l="0" t="0" r="r" b="b"/>
            <a:pathLst>
              <a:path w="4555" h="747">
                <a:moveTo>
                  <a:pt x="0" y="0"/>
                </a:moveTo>
                <a:lnTo>
                  <a:pt x="563" y="0"/>
                </a:lnTo>
                <a:lnTo>
                  <a:pt x="563" y="20"/>
                </a:lnTo>
                <a:lnTo>
                  <a:pt x="912" y="20"/>
                </a:lnTo>
                <a:lnTo>
                  <a:pt x="912" y="39"/>
                </a:lnTo>
                <a:lnTo>
                  <a:pt x="927" y="39"/>
                </a:lnTo>
                <a:lnTo>
                  <a:pt x="927" y="59"/>
                </a:lnTo>
                <a:lnTo>
                  <a:pt x="1252" y="59"/>
                </a:lnTo>
                <a:lnTo>
                  <a:pt x="1252" y="79"/>
                </a:lnTo>
                <a:lnTo>
                  <a:pt x="1593" y="79"/>
                </a:lnTo>
                <a:lnTo>
                  <a:pt x="1593" y="99"/>
                </a:lnTo>
                <a:lnTo>
                  <a:pt x="1721" y="99"/>
                </a:lnTo>
                <a:lnTo>
                  <a:pt x="1721" y="119"/>
                </a:lnTo>
                <a:lnTo>
                  <a:pt x="1771" y="119"/>
                </a:lnTo>
                <a:lnTo>
                  <a:pt x="1771" y="138"/>
                </a:lnTo>
                <a:lnTo>
                  <a:pt x="1938" y="138"/>
                </a:lnTo>
                <a:lnTo>
                  <a:pt x="1938" y="159"/>
                </a:lnTo>
                <a:lnTo>
                  <a:pt x="2049" y="159"/>
                </a:lnTo>
                <a:lnTo>
                  <a:pt x="2049" y="178"/>
                </a:lnTo>
                <a:lnTo>
                  <a:pt x="2050" y="178"/>
                </a:lnTo>
                <a:lnTo>
                  <a:pt x="2050" y="198"/>
                </a:lnTo>
                <a:lnTo>
                  <a:pt x="2064" y="198"/>
                </a:lnTo>
                <a:lnTo>
                  <a:pt x="2064" y="219"/>
                </a:lnTo>
                <a:lnTo>
                  <a:pt x="2074" y="219"/>
                </a:lnTo>
                <a:lnTo>
                  <a:pt x="2074" y="238"/>
                </a:lnTo>
                <a:lnTo>
                  <a:pt x="2163" y="238"/>
                </a:lnTo>
                <a:lnTo>
                  <a:pt x="2163" y="259"/>
                </a:lnTo>
                <a:lnTo>
                  <a:pt x="2252" y="259"/>
                </a:lnTo>
                <a:lnTo>
                  <a:pt x="2252" y="278"/>
                </a:lnTo>
                <a:lnTo>
                  <a:pt x="2267" y="278"/>
                </a:lnTo>
                <a:lnTo>
                  <a:pt x="2267" y="298"/>
                </a:lnTo>
                <a:lnTo>
                  <a:pt x="2327" y="298"/>
                </a:lnTo>
                <a:lnTo>
                  <a:pt x="2327" y="319"/>
                </a:lnTo>
                <a:lnTo>
                  <a:pt x="2363" y="319"/>
                </a:lnTo>
                <a:lnTo>
                  <a:pt x="2363" y="339"/>
                </a:lnTo>
                <a:lnTo>
                  <a:pt x="2381" y="339"/>
                </a:lnTo>
                <a:lnTo>
                  <a:pt x="2381" y="359"/>
                </a:lnTo>
                <a:lnTo>
                  <a:pt x="2467" y="359"/>
                </a:lnTo>
                <a:lnTo>
                  <a:pt x="2467" y="379"/>
                </a:lnTo>
                <a:lnTo>
                  <a:pt x="2492" y="379"/>
                </a:lnTo>
                <a:lnTo>
                  <a:pt x="2492" y="399"/>
                </a:lnTo>
                <a:lnTo>
                  <a:pt x="2493" y="399"/>
                </a:lnTo>
                <a:lnTo>
                  <a:pt x="2493" y="420"/>
                </a:lnTo>
                <a:lnTo>
                  <a:pt x="2494" y="420"/>
                </a:lnTo>
                <a:lnTo>
                  <a:pt x="2494" y="440"/>
                </a:lnTo>
                <a:lnTo>
                  <a:pt x="2507" y="440"/>
                </a:lnTo>
                <a:lnTo>
                  <a:pt x="2507" y="460"/>
                </a:lnTo>
                <a:lnTo>
                  <a:pt x="2517" y="460"/>
                </a:lnTo>
                <a:lnTo>
                  <a:pt x="2517" y="481"/>
                </a:lnTo>
                <a:lnTo>
                  <a:pt x="2582" y="481"/>
                </a:lnTo>
                <a:lnTo>
                  <a:pt x="2582" y="501"/>
                </a:lnTo>
                <a:lnTo>
                  <a:pt x="2594" y="501"/>
                </a:lnTo>
                <a:lnTo>
                  <a:pt x="2594" y="521"/>
                </a:lnTo>
                <a:lnTo>
                  <a:pt x="2644" y="521"/>
                </a:lnTo>
                <a:lnTo>
                  <a:pt x="2644" y="541"/>
                </a:lnTo>
                <a:lnTo>
                  <a:pt x="2667" y="541"/>
                </a:lnTo>
                <a:lnTo>
                  <a:pt x="2667" y="562"/>
                </a:lnTo>
                <a:lnTo>
                  <a:pt x="2749" y="562"/>
                </a:lnTo>
                <a:lnTo>
                  <a:pt x="2749" y="582"/>
                </a:lnTo>
                <a:lnTo>
                  <a:pt x="3058" y="582"/>
                </a:lnTo>
                <a:lnTo>
                  <a:pt x="3058" y="602"/>
                </a:lnTo>
                <a:lnTo>
                  <a:pt x="3097" y="602"/>
                </a:lnTo>
                <a:lnTo>
                  <a:pt x="3097" y="623"/>
                </a:lnTo>
                <a:lnTo>
                  <a:pt x="3146" y="623"/>
                </a:lnTo>
                <a:lnTo>
                  <a:pt x="3146" y="644"/>
                </a:lnTo>
                <a:lnTo>
                  <a:pt x="3445" y="644"/>
                </a:lnTo>
                <a:lnTo>
                  <a:pt x="3445" y="664"/>
                </a:lnTo>
                <a:lnTo>
                  <a:pt x="3989" y="664"/>
                </a:lnTo>
                <a:lnTo>
                  <a:pt x="3989" y="685"/>
                </a:lnTo>
                <a:lnTo>
                  <a:pt x="4075" y="685"/>
                </a:lnTo>
                <a:lnTo>
                  <a:pt x="4075" y="706"/>
                </a:lnTo>
                <a:lnTo>
                  <a:pt x="4318" y="706"/>
                </a:lnTo>
                <a:lnTo>
                  <a:pt x="4318" y="726"/>
                </a:lnTo>
                <a:lnTo>
                  <a:pt x="4378" y="726"/>
                </a:lnTo>
                <a:lnTo>
                  <a:pt x="4378" y="747"/>
                </a:lnTo>
                <a:lnTo>
                  <a:pt x="4555" y="747"/>
                </a:lnTo>
                <a:lnTo>
                  <a:pt x="4555" y="747"/>
                </a:lnTo>
              </a:path>
            </a:pathLst>
          </a:custGeom>
          <a:noFill/>
          <a:ln w="19050" cmpd="sng">
            <a:solidFill>
              <a:srgbClr val="99CC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643" name="Freeform 51"/>
          <p:cNvSpPr>
            <a:spLocks/>
          </p:cNvSpPr>
          <p:nvPr/>
        </p:nvSpPr>
        <p:spPr bwMode="auto">
          <a:xfrm flipV="1">
            <a:off x="1336675" y="5175250"/>
            <a:ext cx="7231063" cy="650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39" y="0"/>
              </a:cxn>
              <a:cxn ang="0">
                <a:pos x="1039" y="20"/>
              </a:cxn>
              <a:cxn ang="0">
                <a:pos x="1194" y="20"/>
              </a:cxn>
              <a:cxn ang="0">
                <a:pos x="1194" y="39"/>
              </a:cxn>
              <a:cxn ang="0">
                <a:pos x="2063" y="39"/>
              </a:cxn>
              <a:cxn ang="0">
                <a:pos x="2063" y="60"/>
              </a:cxn>
              <a:cxn ang="0">
                <a:pos x="2150" y="60"/>
              </a:cxn>
              <a:cxn ang="0">
                <a:pos x="2150" y="80"/>
              </a:cxn>
              <a:cxn ang="0">
                <a:pos x="2202" y="80"/>
              </a:cxn>
              <a:cxn ang="0">
                <a:pos x="2202" y="100"/>
              </a:cxn>
              <a:cxn ang="0">
                <a:pos x="2216" y="100"/>
              </a:cxn>
              <a:cxn ang="0">
                <a:pos x="2216" y="120"/>
              </a:cxn>
              <a:cxn ang="0">
                <a:pos x="2405" y="120"/>
              </a:cxn>
              <a:cxn ang="0">
                <a:pos x="2405" y="141"/>
              </a:cxn>
              <a:cxn ang="0">
                <a:pos x="2496" y="141"/>
              </a:cxn>
              <a:cxn ang="0">
                <a:pos x="2496" y="161"/>
              </a:cxn>
              <a:cxn ang="0">
                <a:pos x="2504" y="161"/>
              </a:cxn>
              <a:cxn ang="0">
                <a:pos x="2504" y="181"/>
              </a:cxn>
              <a:cxn ang="0">
                <a:pos x="2516" y="181"/>
              </a:cxn>
              <a:cxn ang="0">
                <a:pos x="2516" y="201"/>
              </a:cxn>
              <a:cxn ang="0">
                <a:pos x="2628" y="201"/>
              </a:cxn>
              <a:cxn ang="0">
                <a:pos x="2628" y="222"/>
              </a:cxn>
              <a:cxn ang="0">
                <a:pos x="2655" y="222"/>
              </a:cxn>
              <a:cxn ang="0">
                <a:pos x="2655" y="243"/>
              </a:cxn>
              <a:cxn ang="0">
                <a:pos x="2875" y="243"/>
              </a:cxn>
              <a:cxn ang="0">
                <a:pos x="2875" y="263"/>
              </a:cxn>
              <a:cxn ang="0">
                <a:pos x="2924" y="263"/>
              </a:cxn>
              <a:cxn ang="0">
                <a:pos x="2924" y="284"/>
              </a:cxn>
              <a:cxn ang="0">
                <a:pos x="2970" y="284"/>
              </a:cxn>
              <a:cxn ang="0">
                <a:pos x="2970" y="305"/>
              </a:cxn>
              <a:cxn ang="0">
                <a:pos x="3026" y="305"/>
              </a:cxn>
              <a:cxn ang="0">
                <a:pos x="3026" y="325"/>
              </a:cxn>
              <a:cxn ang="0">
                <a:pos x="3060" y="325"/>
              </a:cxn>
              <a:cxn ang="0">
                <a:pos x="3060" y="346"/>
              </a:cxn>
              <a:cxn ang="0">
                <a:pos x="3505" y="346"/>
              </a:cxn>
              <a:cxn ang="0">
                <a:pos x="3505" y="368"/>
              </a:cxn>
              <a:cxn ang="0">
                <a:pos x="4008" y="368"/>
              </a:cxn>
              <a:cxn ang="0">
                <a:pos x="4008" y="389"/>
              </a:cxn>
              <a:cxn ang="0">
                <a:pos x="4313" y="389"/>
              </a:cxn>
              <a:cxn ang="0">
                <a:pos x="4313" y="410"/>
              </a:cxn>
              <a:cxn ang="0">
                <a:pos x="4555" y="410"/>
              </a:cxn>
              <a:cxn ang="0">
                <a:pos x="4555" y="410"/>
              </a:cxn>
            </a:cxnLst>
            <a:rect l="0" t="0" r="r" b="b"/>
            <a:pathLst>
              <a:path w="4555" h="410">
                <a:moveTo>
                  <a:pt x="0" y="0"/>
                </a:moveTo>
                <a:lnTo>
                  <a:pt x="1039" y="0"/>
                </a:lnTo>
                <a:lnTo>
                  <a:pt x="1039" y="20"/>
                </a:lnTo>
                <a:lnTo>
                  <a:pt x="1194" y="20"/>
                </a:lnTo>
                <a:lnTo>
                  <a:pt x="1194" y="39"/>
                </a:lnTo>
                <a:lnTo>
                  <a:pt x="2063" y="39"/>
                </a:lnTo>
                <a:lnTo>
                  <a:pt x="2063" y="60"/>
                </a:lnTo>
                <a:lnTo>
                  <a:pt x="2150" y="60"/>
                </a:lnTo>
                <a:lnTo>
                  <a:pt x="2150" y="80"/>
                </a:lnTo>
                <a:lnTo>
                  <a:pt x="2202" y="80"/>
                </a:lnTo>
                <a:lnTo>
                  <a:pt x="2202" y="100"/>
                </a:lnTo>
                <a:lnTo>
                  <a:pt x="2216" y="100"/>
                </a:lnTo>
                <a:lnTo>
                  <a:pt x="2216" y="120"/>
                </a:lnTo>
                <a:lnTo>
                  <a:pt x="2405" y="120"/>
                </a:lnTo>
                <a:lnTo>
                  <a:pt x="2405" y="141"/>
                </a:lnTo>
                <a:lnTo>
                  <a:pt x="2496" y="141"/>
                </a:lnTo>
                <a:lnTo>
                  <a:pt x="2496" y="161"/>
                </a:lnTo>
                <a:lnTo>
                  <a:pt x="2504" y="161"/>
                </a:lnTo>
                <a:lnTo>
                  <a:pt x="2504" y="181"/>
                </a:lnTo>
                <a:lnTo>
                  <a:pt x="2516" y="181"/>
                </a:lnTo>
                <a:lnTo>
                  <a:pt x="2516" y="201"/>
                </a:lnTo>
                <a:lnTo>
                  <a:pt x="2628" y="201"/>
                </a:lnTo>
                <a:lnTo>
                  <a:pt x="2628" y="222"/>
                </a:lnTo>
                <a:lnTo>
                  <a:pt x="2655" y="222"/>
                </a:lnTo>
                <a:lnTo>
                  <a:pt x="2655" y="243"/>
                </a:lnTo>
                <a:lnTo>
                  <a:pt x="2875" y="243"/>
                </a:lnTo>
                <a:lnTo>
                  <a:pt x="2875" y="263"/>
                </a:lnTo>
                <a:lnTo>
                  <a:pt x="2924" y="263"/>
                </a:lnTo>
                <a:lnTo>
                  <a:pt x="2924" y="284"/>
                </a:lnTo>
                <a:lnTo>
                  <a:pt x="2970" y="284"/>
                </a:lnTo>
                <a:lnTo>
                  <a:pt x="2970" y="305"/>
                </a:lnTo>
                <a:lnTo>
                  <a:pt x="3026" y="305"/>
                </a:lnTo>
                <a:lnTo>
                  <a:pt x="3026" y="325"/>
                </a:lnTo>
                <a:lnTo>
                  <a:pt x="3060" y="325"/>
                </a:lnTo>
                <a:lnTo>
                  <a:pt x="3060" y="346"/>
                </a:lnTo>
                <a:lnTo>
                  <a:pt x="3505" y="346"/>
                </a:lnTo>
                <a:lnTo>
                  <a:pt x="3505" y="368"/>
                </a:lnTo>
                <a:lnTo>
                  <a:pt x="4008" y="368"/>
                </a:lnTo>
                <a:lnTo>
                  <a:pt x="4008" y="389"/>
                </a:lnTo>
                <a:lnTo>
                  <a:pt x="4313" y="389"/>
                </a:lnTo>
                <a:lnTo>
                  <a:pt x="4313" y="410"/>
                </a:lnTo>
                <a:lnTo>
                  <a:pt x="4555" y="410"/>
                </a:lnTo>
                <a:lnTo>
                  <a:pt x="4555" y="410"/>
                </a:lnTo>
              </a:path>
            </a:pathLst>
          </a:custGeom>
          <a:noFill/>
          <a:ln w="19050" cmpd="sng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644" name="Line 52"/>
          <p:cNvSpPr>
            <a:spLocks noChangeShapeType="1"/>
          </p:cNvSpPr>
          <p:nvPr/>
        </p:nvSpPr>
        <p:spPr bwMode="auto">
          <a:xfrm flipH="1">
            <a:off x="955675" y="5824538"/>
            <a:ext cx="93663" cy="0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645" name="Line 53"/>
          <p:cNvSpPr>
            <a:spLocks noChangeShapeType="1"/>
          </p:cNvSpPr>
          <p:nvPr/>
        </p:nvSpPr>
        <p:spPr bwMode="auto">
          <a:xfrm flipH="1">
            <a:off x="955675" y="4919663"/>
            <a:ext cx="93663" cy="0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646" name="Line 54"/>
          <p:cNvSpPr>
            <a:spLocks noChangeShapeType="1"/>
          </p:cNvSpPr>
          <p:nvPr/>
        </p:nvSpPr>
        <p:spPr bwMode="auto">
          <a:xfrm flipH="1">
            <a:off x="955675" y="4014788"/>
            <a:ext cx="93663" cy="0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647" name="Line 55"/>
          <p:cNvSpPr>
            <a:spLocks noChangeShapeType="1"/>
          </p:cNvSpPr>
          <p:nvPr/>
        </p:nvSpPr>
        <p:spPr bwMode="auto">
          <a:xfrm flipH="1">
            <a:off x="955675" y="3108325"/>
            <a:ext cx="93663" cy="0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648" name="Line 56"/>
          <p:cNvSpPr>
            <a:spLocks noChangeShapeType="1"/>
          </p:cNvSpPr>
          <p:nvPr/>
        </p:nvSpPr>
        <p:spPr bwMode="auto">
          <a:xfrm flipH="1">
            <a:off x="955675" y="2203450"/>
            <a:ext cx="93663" cy="0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649" name="Line 57"/>
          <p:cNvSpPr>
            <a:spLocks noChangeShapeType="1"/>
          </p:cNvSpPr>
          <p:nvPr/>
        </p:nvSpPr>
        <p:spPr bwMode="auto">
          <a:xfrm flipH="1">
            <a:off x="955675" y="1296988"/>
            <a:ext cx="93663" cy="0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650" name="Line 58"/>
          <p:cNvSpPr>
            <a:spLocks noChangeShapeType="1"/>
          </p:cNvSpPr>
          <p:nvPr/>
        </p:nvSpPr>
        <p:spPr bwMode="auto">
          <a:xfrm>
            <a:off x="1336675" y="6005513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651" name="Line 59"/>
          <p:cNvSpPr>
            <a:spLocks noChangeShapeType="1"/>
          </p:cNvSpPr>
          <p:nvPr/>
        </p:nvSpPr>
        <p:spPr bwMode="auto">
          <a:xfrm>
            <a:off x="1938338" y="6005513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652" name="Line 60"/>
          <p:cNvSpPr>
            <a:spLocks noChangeShapeType="1"/>
          </p:cNvSpPr>
          <p:nvPr/>
        </p:nvSpPr>
        <p:spPr bwMode="auto">
          <a:xfrm>
            <a:off x="2541588" y="6005513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653" name="Line 61"/>
          <p:cNvSpPr>
            <a:spLocks noChangeShapeType="1"/>
          </p:cNvSpPr>
          <p:nvPr/>
        </p:nvSpPr>
        <p:spPr bwMode="auto">
          <a:xfrm>
            <a:off x="3144838" y="6005513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654" name="Line 62"/>
          <p:cNvSpPr>
            <a:spLocks noChangeShapeType="1"/>
          </p:cNvSpPr>
          <p:nvPr/>
        </p:nvSpPr>
        <p:spPr bwMode="auto">
          <a:xfrm>
            <a:off x="3746500" y="6005513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655" name="Line 63"/>
          <p:cNvSpPr>
            <a:spLocks noChangeShapeType="1"/>
          </p:cNvSpPr>
          <p:nvPr/>
        </p:nvSpPr>
        <p:spPr bwMode="auto">
          <a:xfrm>
            <a:off x="4349750" y="6005513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656" name="Line 64"/>
          <p:cNvSpPr>
            <a:spLocks noChangeShapeType="1"/>
          </p:cNvSpPr>
          <p:nvPr/>
        </p:nvSpPr>
        <p:spPr bwMode="auto">
          <a:xfrm>
            <a:off x="4951413" y="6005513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657" name="Line 65"/>
          <p:cNvSpPr>
            <a:spLocks noChangeShapeType="1"/>
          </p:cNvSpPr>
          <p:nvPr/>
        </p:nvSpPr>
        <p:spPr bwMode="auto">
          <a:xfrm>
            <a:off x="5554663" y="6005513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658" name="Line 66"/>
          <p:cNvSpPr>
            <a:spLocks noChangeShapeType="1"/>
          </p:cNvSpPr>
          <p:nvPr/>
        </p:nvSpPr>
        <p:spPr bwMode="auto">
          <a:xfrm>
            <a:off x="6156325" y="6005513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659" name="Line 67"/>
          <p:cNvSpPr>
            <a:spLocks noChangeShapeType="1"/>
          </p:cNvSpPr>
          <p:nvPr/>
        </p:nvSpPr>
        <p:spPr bwMode="auto">
          <a:xfrm>
            <a:off x="6759575" y="6005513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660" name="Line 68"/>
          <p:cNvSpPr>
            <a:spLocks noChangeShapeType="1"/>
          </p:cNvSpPr>
          <p:nvPr/>
        </p:nvSpPr>
        <p:spPr bwMode="auto">
          <a:xfrm>
            <a:off x="7362825" y="6005513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661" name="Line 69"/>
          <p:cNvSpPr>
            <a:spLocks noChangeShapeType="1"/>
          </p:cNvSpPr>
          <p:nvPr/>
        </p:nvSpPr>
        <p:spPr bwMode="auto">
          <a:xfrm>
            <a:off x="7964488" y="6005513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662" name="Line 70"/>
          <p:cNvSpPr>
            <a:spLocks noChangeShapeType="1"/>
          </p:cNvSpPr>
          <p:nvPr/>
        </p:nvSpPr>
        <p:spPr bwMode="auto">
          <a:xfrm>
            <a:off x="8567738" y="6005513"/>
            <a:ext cx="0" cy="98425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663" name="Line 71"/>
          <p:cNvSpPr>
            <a:spLocks noChangeShapeType="1"/>
          </p:cNvSpPr>
          <p:nvPr/>
        </p:nvSpPr>
        <p:spPr bwMode="auto">
          <a:xfrm>
            <a:off x="1336675" y="6005513"/>
            <a:ext cx="7231063" cy="0"/>
          </a:xfrm>
          <a:prstGeom prst="line">
            <a:avLst/>
          </a:prstGeom>
          <a:noFill/>
          <a:ln w="79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664" name="Rectangle 72"/>
          <p:cNvSpPr>
            <a:spLocks noChangeArrowheads="1"/>
          </p:cNvSpPr>
          <p:nvPr/>
        </p:nvSpPr>
        <p:spPr bwMode="auto">
          <a:xfrm>
            <a:off x="1052513" y="1120775"/>
            <a:ext cx="7800975" cy="4881563"/>
          </a:xfrm>
          <a:prstGeom prst="rect">
            <a:avLst/>
          </a:prstGeom>
          <a:noFill/>
          <a:ln w="7938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666" name="Rectangle 74"/>
          <p:cNvSpPr>
            <a:spLocks noChangeArrowheads="1"/>
          </p:cNvSpPr>
          <p:nvPr/>
        </p:nvSpPr>
        <p:spPr bwMode="auto">
          <a:xfrm rot="21600000">
            <a:off x="790575" y="5670550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1" hangingPunct="1"/>
            <a:r>
              <a:rPr lang="de-DE" b="0"/>
              <a:t>0</a:t>
            </a:r>
          </a:p>
        </p:txBody>
      </p:sp>
      <p:sp>
        <p:nvSpPr>
          <p:cNvPr id="238667" name="Rectangle 75"/>
          <p:cNvSpPr>
            <a:spLocks noChangeArrowheads="1"/>
          </p:cNvSpPr>
          <p:nvPr/>
        </p:nvSpPr>
        <p:spPr bwMode="auto">
          <a:xfrm rot="21600000">
            <a:off x="649288" y="476408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1" hangingPunct="1"/>
            <a:r>
              <a:rPr lang="de-DE" b="0"/>
              <a:t>10</a:t>
            </a:r>
          </a:p>
        </p:txBody>
      </p:sp>
      <p:sp>
        <p:nvSpPr>
          <p:cNvPr id="238668" name="Rectangle 76"/>
          <p:cNvSpPr>
            <a:spLocks noChangeArrowheads="1"/>
          </p:cNvSpPr>
          <p:nvPr/>
        </p:nvSpPr>
        <p:spPr bwMode="auto">
          <a:xfrm rot="21600000">
            <a:off x="649288" y="385921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1" hangingPunct="1"/>
            <a:r>
              <a:rPr lang="de-DE" b="0"/>
              <a:t>20</a:t>
            </a:r>
          </a:p>
        </p:txBody>
      </p:sp>
      <p:sp>
        <p:nvSpPr>
          <p:cNvPr id="238669" name="Rectangle 77"/>
          <p:cNvSpPr>
            <a:spLocks noChangeArrowheads="1"/>
          </p:cNvSpPr>
          <p:nvPr/>
        </p:nvSpPr>
        <p:spPr bwMode="auto">
          <a:xfrm rot="21600000">
            <a:off x="649288" y="295275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1" hangingPunct="1"/>
            <a:r>
              <a:rPr lang="de-DE" b="0"/>
              <a:t>30</a:t>
            </a:r>
          </a:p>
        </p:txBody>
      </p:sp>
      <p:sp>
        <p:nvSpPr>
          <p:cNvPr id="238670" name="Rectangle 78"/>
          <p:cNvSpPr>
            <a:spLocks noChangeArrowheads="1"/>
          </p:cNvSpPr>
          <p:nvPr/>
        </p:nvSpPr>
        <p:spPr bwMode="auto">
          <a:xfrm rot="21600000">
            <a:off x="649288" y="204787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1" hangingPunct="1"/>
            <a:r>
              <a:rPr lang="de-DE" b="0"/>
              <a:t>40</a:t>
            </a:r>
          </a:p>
        </p:txBody>
      </p:sp>
      <p:sp>
        <p:nvSpPr>
          <p:cNvPr id="238671" name="Rectangle 79"/>
          <p:cNvSpPr>
            <a:spLocks noChangeArrowheads="1"/>
          </p:cNvSpPr>
          <p:nvPr/>
        </p:nvSpPr>
        <p:spPr bwMode="auto">
          <a:xfrm rot="21600000">
            <a:off x="650875" y="113982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1" hangingPunct="1"/>
            <a:r>
              <a:rPr lang="de-DE" b="0"/>
              <a:t>50</a:t>
            </a:r>
          </a:p>
        </p:txBody>
      </p:sp>
      <p:sp>
        <p:nvSpPr>
          <p:cNvPr id="238672" name="Rectangle 80"/>
          <p:cNvSpPr>
            <a:spLocks noChangeArrowheads="1"/>
          </p:cNvSpPr>
          <p:nvPr/>
        </p:nvSpPr>
        <p:spPr bwMode="auto">
          <a:xfrm>
            <a:off x="1262063" y="6111875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0</a:t>
            </a:r>
          </a:p>
        </p:txBody>
      </p:sp>
      <p:sp>
        <p:nvSpPr>
          <p:cNvPr id="238673" name="Rectangle 81"/>
          <p:cNvSpPr>
            <a:spLocks noChangeArrowheads="1"/>
          </p:cNvSpPr>
          <p:nvPr/>
        </p:nvSpPr>
        <p:spPr bwMode="auto">
          <a:xfrm>
            <a:off x="1868488" y="6111875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1</a:t>
            </a:r>
          </a:p>
        </p:txBody>
      </p:sp>
      <p:sp>
        <p:nvSpPr>
          <p:cNvPr id="238674" name="Rectangle 82"/>
          <p:cNvSpPr>
            <a:spLocks noChangeArrowheads="1"/>
          </p:cNvSpPr>
          <p:nvPr/>
        </p:nvSpPr>
        <p:spPr bwMode="auto">
          <a:xfrm>
            <a:off x="2471738" y="6111875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2</a:t>
            </a:r>
          </a:p>
        </p:txBody>
      </p:sp>
      <p:sp>
        <p:nvSpPr>
          <p:cNvPr id="238675" name="Rectangle 83"/>
          <p:cNvSpPr>
            <a:spLocks noChangeArrowheads="1"/>
          </p:cNvSpPr>
          <p:nvPr/>
        </p:nvSpPr>
        <p:spPr bwMode="auto">
          <a:xfrm>
            <a:off x="3074988" y="6111875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3</a:t>
            </a:r>
          </a:p>
        </p:txBody>
      </p:sp>
      <p:sp>
        <p:nvSpPr>
          <p:cNvPr id="238676" name="Rectangle 84"/>
          <p:cNvSpPr>
            <a:spLocks noChangeArrowheads="1"/>
          </p:cNvSpPr>
          <p:nvPr/>
        </p:nvSpPr>
        <p:spPr bwMode="auto">
          <a:xfrm>
            <a:off x="3681413" y="6111875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4</a:t>
            </a:r>
          </a:p>
        </p:txBody>
      </p:sp>
      <p:sp>
        <p:nvSpPr>
          <p:cNvPr id="238677" name="Rectangle 85"/>
          <p:cNvSpPr>
            <a:spLocks noChangeArrowheads="1"/>
          </p:cNvSpPr>
          <p:nvPr/>
        </p:nvSpPr>
        <p:spPr bwMode="auto">
          <a:xfrm>
            <a:off x="4284663" y="6111875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5</a:t>
            </a:r>
          </a:p>
        </p:txBody>
      </p:sp>
      <p:sp>
        <p:nvSpPr>
          <p:cNvPr id="238678" name="Rectangle 86"/>
          <p:cNvSpPr>
            <a:spLocks noChangeArrowheads="1"/>
          </p:cNvSpPr>
          <p:nvPr/>
        </p:nvSpPr>
        <p:spPr bwMode="auto">
          <a:xfrm>
            <a:off x="4886325" y="6111875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6</a:t>
            </a:r>
          </a:p>
        </p:txBody>
      </p:sp>
      <p:sp>
        <p:nvSpPr>
          <p:cNvPr id="238679" name="Rectangle 87"/>
          <p:cNvSpPr>
            <a:spLocks noChangeArrowheads="1"/>
          </p:cNvSpPr>
          <p:nvPr/>
        </p:nvSpPr>
        <p:spPr bwMode="auto">
          <a:xfrm>
            <a:off x="5489575" y="6111875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7</a:t>
            </a:r>
          </a:p>
        </p:txBody>
      </p:sp>
      <p:sp>
        <p:nvSpPr>
          <p:cNvPr id="238680" name="Rectangle 88"/>
          <p:cNvSpPr>
            <a:spLocks noChangeArrowheads="1"/>
          </p:cNvSpPr>
          <p:nvPr/>
        </p:nvSpPr>
        <p:spPr bwMode="auto">
          <a:xfrm>
            <a:off x="6091238" y="6111875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8</a:t>
            </a:r>
          </a:p>
        </p:txBody>
      </p:sp>
      <p:sp>
        <p:nvSpPr>
          <p:cNvPr id="238681" name="Rectangle 89"/>
          <p:cNvSpPr>
            <a:spLocks noChangeArrowheads="1"/>
          </p:cNvSpPr>
          <p:nvPr/>
        </p:nvSpPr>
        <p:spPr bwMode="auto">
          <a:xfrm>
            <a:off x="6694488" y="6111875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9</a:t>
            </a:r>
          </a:p>
        </p:txBody>
      </p:sp>
      <p:sp>
        <p:nvSpPr>
          <p:cNvPr id="238682" name="Rectangle 90"/>
          <p:cNvSpPr>
            <a:spLocks noChangeArrowheads="1"/>
          </p:cNvSpPr>
          <p:nvPr/>
        </p:nvSpPr>
        <p:spPr bwMode="auto">
          <a:xfrm>
            <a:off x="7226300" y="611187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10</a:t>
            </a:r>
          </a:p>
        </p:txBody>
      </p:sp>
      <p:sp>
        <p:nvSpPr>
          <p:cNvPr id="238683" name="Rectangle 91"/>
          <p:cNvSpPr>
            <a:spLocks noChangeArrowheads="1"/>
          </p:cNvSpPr>
          <p:nvPr/>
        </p:nvSpPr>
        <p:spPr bwMode="auto">
          <a:xfrm>
            <a:off x="7829550" y="611187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11</a:t>
            </a:r>
          </a:p>
        </p:txBody>
      </p:sp>
      <p:sp>
        <p:nvSpPr>
          <p:cNvPr id="238684" name="Rectangle 92"/>
          <p:cNvSpPr>
            <a:spLocks noChangeArrowheads="1"/>
          </p:cNvSpPr>
          <p:nvPr/>
        </p:nvSpPr>
        <p:spPr bwMode="auto">
          <a:xfrm>
            <a:off x="8432800" y="611187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12</a:t>
            </a:r>
          </a:p>
        </p:txBody>
      </p:sp>
      <p:sp>
        <p:nvSpPr>
          <p:cNvPr id="238685" name="Rectangle 93"/>
          <p:cNvSpPr>
            <a:spLocks noChangeArrowheads="1"/>
          </p:cNvSpPr>
          <p:nvPr/>
        </p:nvSpPr>
        <p:spPr bwMode="auto">
          <a:xfrm rot="16200000">
            <a:off x="-1041400" y="3333751"/>
            <a:ext cx="2892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Cumulative Incidence (%)</a:t>
            </a:r>
          </a:p>
        </p:txBody>
      </p:sp>
      <p:sp>
        <p:nvSpPr>
          <p:cNvPr id="238686" name="Text Box 94"/>
          <p:cNvSpPr txBox="1">
            <a:spLocks noChangeArrowheads="1"/>
          </p:cNvSpPr>
          <p:nvPr/>
        </p:nvSpPr>
        <p:spPr bwMode="auto">
          <a:xfrm>
            <a:off x="6000750" y="1887538"/>
            <a:ext cx="2397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de-DE" b="0" i="1">
                <a:ea typeface="ヒラギノ角ゴ Pro W3" pitchFamily="-111" charset="-128"/>
              </a:rPr>
              <a:t>P=.02</a:t>
            </a:r>
          </a:p>
          <a:p>
            <a:pPr algn="r" eaLnBrk="1" hangingPunct="1"/>
            <a:r>
              <a:rPr lang="de-DE" b="0" i="1">
                <a:ea typeface="ヒラギノ角ゴ Pro W3" pitchFamily="-111" charset="-128"/>
              </a:rPr>
              <a:t>RR 0.52 [0.30-0.90]</a:t>
            </a:r>
          </a:p>
        </p:txBody>
      </p:sp>
      <p:sp>
        <p:nvSpPr>
          <p:cNvPr id="238687" name="Text Box 95"/>
          <p:cNvSpPr txBox="1">
            <a:spLocks noChangeArrowheads="1"/>
          </p:cNvSpPr>
          <p:nvPr/>
        </p:nvSpPr>
        <p:spPr bwMode="auto">
          <a:xfrm>
            <a:off x="1487488" y="1925638"/>
            <a:ext cx="1011237" cy="536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l"/>
            <a:r>
              <a:rPr lang="de-DE" b="0">
                <a:solidFill>
                  <a:srgbClr val="99CCFF"/>
                </a:solidFill>
              </a:rPr>
              <a:t>BMS</a:t>
            </a:r>
          </a:p>
        </p:txBody>
      </p:sp>
      <p:sp>
        <p:nvSpPr>
          <p:cNvPr id="238688" name="Text Box 96"/>
          <p:cNvSpPr txBox="1">
            <a:spLocks noChangeArrowheads="1"/>
          </p:cNvSpPr>
          <p:nvPr/>
        </p:nvSpPr>
        <p:spPr bwMode="auto">
          <a:xfrm>
            <a:off x="1487488" y="1374775"/>
            <a:ext cx="984250" cy="536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l"/>
            <a:r>
              <a:rPr lang="de-DE" b="0">
                <a:solidFill>
                  <a:srgbClr val="FFFF00"/>
                </a:solidFill>
              </a:rPr>
              <a:t>DES</a:t>
            </a:r>
          </a:p>
        </p:txBody>
      </p:sp>
      <p:sp>
        <p:nvSpPr>
          <p:cNvPr id="238689" name="Text Box 97"/>
          <p:cNvSpPr txBox="1">
            <a:spLocks noChangeArrowheads="1"/>
          </p:cNvSpPr>
          <p:nvPr/>
        </p:nvSpPr>
        <p:spPr bwMode="auto">
          <a:xfrm>
            <a:off x="7816850" y="4178300"/>
            <a:ext cx="1179513" cy="53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230400" tIns="115200" rIns="230400" bIns="115200">
            <a:spAutoFit/>
          </a:bodyPr>
          <a:lstStyle/>
          <a:p>
            <a:r>
              <a:rPr lang="en-US" b="0">
                <a:solidFill>
                  <a:srgbClr val="99CCFF"/>
                </a:solidFill>
              </a:rPr>
              <a:t>13.1%</a:t>
            </a:r>
          </a:p>
        </p:txBody>
      </p:sp>
      <p:sp>
        <p:nvSpPr>
          <p:cNvPr id="238690" name="Text Box 98"/>
          <p:cNvSpPr txBox="1">
            <a:spLocks noChangeArrowheads="1"/>
          </p:cNvSpPr>
          <p:nvPr/>
        </p:nvSpPr>
        <p:spPr bwMode="auto">
          <a:xfrm>
            <a:off x="7888288" y="5113338"/>
            <a:ext cx="1038225" cy="53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230400" tIns="115200" rIns="230400" bIns="115200">
            <a:spAutoFit/>
          </a:bodyPr>
          <a:lstStyle/>
          <a:p>
            <a:r>
              <a:rPr lang="en-US" b="0">
                <a:solidFill>
                  <a:srgbClr val="FFFF00"/>
                </a:solidFill>
              </a:rPr>
              <a:t>7.2%</a:t>
            </a:r>
          </a:p>
        </p:txBody>
      </p:sp>
      <p:sp>
        <p:nvSpPr>
          <p:cNvPr id="238691" name="Rectangle 99"/>
          <p:cNvSpPr>
            <a:spLocks noChangeArrowheads="1"/>
          </p:cNvSpPr>
          <p:nvPr/>
        </p:nvSpPr>
        <p:spPr bwMode="auto">
          <a:xfrm>
            <a:off x="3154363" y="6350000"/>
            <a:ext cx="3201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de-DE" b="0"/>
              <a:t>Months After Randomization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Text Box 2"/>
          <p:cNvSpPr txBox="1">
            <a:spLocks noChangeArrowheads="1"/>
          </p:cNvSpPr>
          <p:nvPr/>
        </p:nvSpPr>
        <p:spPr bwMode="auto">
          <a:xfrm>
            <a:off x="661988" y="95250"/>
            <a:ext cx="6562725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de-DE" sz="3500" b="0">
                <a:solidFill>
                  <a:srgbClr val="FFCC00"/>
                </a:solidFill>
              </a:rPr>
              <a:t>Target Vessel Revascularization</a:t>
            </a:r>
          </a:p>
        </p:txBody>
      </p:sp>
      <p:graphicFrame>
        <p:nvGraphicFramePr>
          <p:cNvPr id="239619" name="Object 3"/>
          <p:cNvGraphicFramePr>
            <a:graphicFrameLocks noChangeAspect="1"/>
          </p:cNvGraphicFramePr>
          <p:nvPr/>
        </p:nvGraphicFramePr>
        <p:xfrm>
          <a:off x="314325" y="2533650"/>
          <a:ext cx="3703638" cy="3440113"/>
        </p:xfrm>
        <a:graphic>
          <a:graphicData uri="http://schemas.openxmlformats.org/presentationml/2006/ole">
            <p:oleObj spid="_x0000_s239619" name="Diagramm" r:id="rId3" imgW="4057650" imgH="3771900" progId="MSGraph.Chart.8">
              <p:embed followColorScheme="full"/>
            </p:oleObj>
          </a:graphicData>
        </a:graphic>
      </p:graphicFrame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273050" y="2943225"/>
            <a:ext cx="641350" cy="476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l" eaLnBrk="1" hangingPunct="1"/>
            <a:r>
              <a:rPr lang="de-DE" sz="1600" b="0"/>
              <a:t>%</a:t>
            </a: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4595813" y="6292850"/>
            <a:ext cx="219075" cy="238125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 anchor="ctr">
            <a:spAutoFit/>
          </a:bodyPr>
          <a:lstStyle/>
          <a:p>
            <a:endParaRPr lang="en-US"/>
          </a:p>
        </p:txBody>
      </p:sp>
      <p:sp>
        <p:nvSpPr>
          <p:cNvPr id="239622" name="Text Box 6"/>
          <p:cNvSpPr txBox="1">
            <a:spLocks noChangeArrowheads="1"/>
          </p:cNvSpPr>
          <p:nvPr/>
        </p:nvSpPr>
        <p:spPr bwMode="auto">
          <a:xfrm>
            <a:off x="4638675" y="6143625"/>
            <a:ext cx="1011238" cy="536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l"/>
            <a:r>
              <a:rPr lang="de-DE" b="0">
                <a:solidFill>
                  <a:srgbClr val="99CCFF"/>
                </a:solidFill>
              </a:rPr>
              <a:t>BMS</a:t>
            </a:r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2413000" y="6292850"/>
            <a:ext cx="219075" cy="23812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 anchor="ctr">
            <a:spAutoFit/>
          </a:bodyPr>
          <a:lstStyle/>
          <a:p>
            <a:endParaRPr lang="en-US"/>
          </a:p>
        </p:txBody>
      </p:sp>
      <p:sp>
        <p:nvSpPr>
          <p:cNvPr id="239624" name="Text Box 8"/>
          <p:cNvSpPr txBox="1">
            <a:spLocks noChangeArrowheads="1"/>
          </p:cNvSpPr>
          <p:nvPr/>
        </p:nvSpPr>
        <p:spPr bwMode="auto">
          <a:xfrm>
            <a:off x="2455863" y="6143625"/>
            <a:ext cx="984250" cy="536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l"/>
            <a:r>
              <a:rPr lang="de-DE" b="0">
                <a:solidFill>
                  <a:srgbClr val="FFFF00"/>
                </a:solidFill>
              </a:rPr>
              <a:t>DES</a:t>
            </a:r>
          </a:p>
        </p:txBody>
      </p:sp>
      <p:sp>
        <p:nvSpPr>
          <p:cNvPr id="239626" name="Text Box 10"/>
          <p:cNvSpPr txBox="1">
            <a:spLocks noChangeArrowheads="1"/>
          </p:cNvSpPr>
          <p:nvPr/>
        </p:nvSpPr>
        <p:spPr bwMode="auto">
          <a:xfrm>
            <a:off x="273050" y="1627188"/>
            <a:ext cx="1036638" cy="596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l"/>
            <a:r>
              <a:rPr lang="en-US" sz="2400" b="0"/>
              <a:t>TLR</a:t>
            </a:r>
          </a:p>
        </p:txBody>
      </p:sp>
      <p:graphicFrame>
        <p:nvGraphicFramePr>
          <p:cNvPr id="239627" name="Object 11"/>
          <p:cNvGraphicFramePr>
            <a:graphicFrameLocks noChangeAspect="1"/>
          </p:cNvGraphicFramePr>
          <p:nvPr/>
        </p:nvGraphicFramePr>
        <p:xfrm>
          <a:off x="4797425" y="2530475"/>
          <a:ext cx="3703638" cy="3440113"/>
        </p:xfrm>
        <a:graphic>
          <a:graphicData uri="http://schemas.openxmlformats.org/presentationml/2006/ole">
            <p:oleObj spid="_x0000_s239627" name="Diagramm" r:id="rId4" imgW="4057650" imgH="3771900" progId="MSGraph.Chart.8">
              <p:embed followColorScheme="full"/>
            </p:oleObj>
          </a:graphicData>
        </a:graphic>
      </p:graphicFrame>
      <p:sp>
        <p:nvSpPr>
          <p:cNvPr id="239628" name="Rectangle 12"/>
          <p:cNvSpPr>
            <a:spLocks noChangeArrowheads="1"/>
          </p:cNvSpPr>
          <p:nvPr/>
        </p:nvSpPr>
        <p:spPr bwMode="auto">
          <a:xfrm>
            <a:off x="4806950" y="2933700"/>
            <a:ext cx="641350" cy="476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l" eaLnBrk="1" hangingPunct="1"/>
            <a:r>
              <a:rPr lang="de-DE" sz="1600" b="0"/>
              <a:t>%</a:t>
            </a:r>
          </a:p>
        </p:txBody>
      </p:sp>
      <p:sp>
        <p:nvSpPr>
          <p:cNvPr id="239629" name="Text Box 13"/>
          <p:cNvSpPr txBox="1">
            <a:spLocks noChangeArrowheads="1"/>
          </p:cNvSpPr>
          <p:nvPr/>
        </p:nvSpPr>
        <p:spPr bwMode="auto">
          <a:xfrm>
            <a:off x="4216400" y="1635125"/>
            <a:ext cx="1069975" cy="596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l"/>
            <a:r>
              <a:rPr lang="en-US" sz="2400" b="0"/>
              <a:t>TVR</a:t>
            </a:r>
          </a:p>
        </p:txBody>
      </p:sp>
      <p:sp>
        <p:nvSpPr>
          <p:cNvPr id="239631" name="Text Box 15"/>
          <p:cNvSpPr txBox="1">
            <a:spLocks noChangeArrowheads="1"/>
          </p:cNvSpPr>
          <p:nvPr/>
        </p:nvSpPr>
        <p:spPr bwMode="auto">
          <a:xfrm>
            <a:off x="1419225" y="2116138"/>
            <a:ext cx="19589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de-DE" sz="1600" b="0" i="1">
                <a:ea typeface="ヒラギノ角ゴ Pro W3" pitchFamily="-111" charset="-128"/>
              </a:rPr>
              <a:t>P=.02</a:t>
            </a:r>
          </a:p>
          <a:p>
            <a:pPr algn="r" eaLnBrk="1" hangingPunct="1"/>
            <a:r>
              <a:rPr lang="de-DE" sz="1600" b="0" i="1">
                <a:ea typeface="ヒラギノ角ゴ Pro W3" pitchFamily="-111" charset="-128"/>
              </a:rPr>
              <a:t>RR 0.52 [0.30-0.90]</a:t>
            </a:r>
          </a:p>
        </p:txBody>
      </p:sp>
      <p:sp>
        <p:nvSpPr>
          <p:cNvPr id="239632" name="Text Box 16"/>
          <p:cNvSpPr txBox="1">
            <a:spLocks noChangeArrowheads="1"/>
          </p:cNvSpPr>
          <p:nvPr/>
        </p:nvSpPr>
        <p:spPr bwMode="auto">
          <a:xfrm>
            <a:off x="5838825" y="2116138"/>
            <a:ext cx="19589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de-DE" sz="1600" b="0" i="1">
                <a:ea typeface="ヒラギノ角ゴ Pro W3" pitchFamily="-111" charset="-128"/>
              </a:rPr>
              <a:t>P=.03</a:t>
            </a:r>
          </a:p>
          <a:p>
            <a:pPr algn="r" eaLnBrk="1" hangingPunct="1"/>
            <a:r>
              <a:rPr lang="de-DE" sz="1600" b="0" i="1">
                <a:ea typeface="ヒラギノ角ゴ Pro W3" pitchFamily="-111" charset="-128"/>
              </a:rPr>
              <a:t>RR 0.61 [0.39-0.95]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Text Box 2"/>
          <p:cNvSpPr txBox="1">
            <a:spLocks noChangeArrowheads="1"/>
          </p:cNvSpPr>
          <p:nvPr/>
        </p:nvSpPr>
        <p:spPr bwMode="auto">
          <a:xfrm>
            <a:off x="3514725" y="231775"/>
            <a:ext cx="2139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3600" b="0">
                <a:solidFill>
                  <a:srgbClr val="FFCC00"/>
                </a:solidFill>
              </a:rPr>
              <a:t>Summary</a:t>
            </a:r>
          </a:p>
        </p:txBody>
      </p:sp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282575" y="1965325"/>
            <a:ext cx="8566150" cy="4075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230400" tIns="115200" rIns="230400" bIns="115200" anchor="ctr">
            <a:spAutoFit/>
          </a:bodyPr>
          <a:lstStyle/>
          <a:p>
            <a:pPr eaLnBrk="1" hangingPunct="1"/>
            <a:r>
              <a:rPr lang="en-GB" sz="2800" b="0"/>
              <a:t>Out to 12 months drug-eluting stents are superior to bare metal stents in a large-scale study powered for clinical endpoints. </a:t>
            </a:r>
          </a:p>
          <a:p>
            <a:pPr eaLnBrk="1" hangingPunct="1"/>
            <a:endParaRPr lang="en-GB" sz="2800" b="0"/>
          </a:p>
          <a:p>
            <a:pPr eaLnBrk="1" hangingPunct="1"/>
            <a:r>
              <a:rPr lang="en-GB" sz="2800" b="0"/>
              <a:t>The need for repeat revascularizations was reduced by ~50% with DES as compared to BMS. </a:t>
            </a:r>
          </a:p>
          <a:p>
            <a:pPr eaLnBrk="1" hangingPunct="1"/>
            <a:endParaRPr lang="en-GB" sz="2800" b="0"/>
          </a:p>
          <a:p>
            <a:pPr eaLnBrk="1" hangingPunct="1"/>
            <a:r>
              <a:rPr lang="en-GB" sz="2800" b="0"/>
              <a:t>DES were comparable to BMS regarding safety parameters – stent thrombosis, death or MI.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5" name="Rectangle 5"/>
          <p:cNvSpPr>
            <a:spLocks noChangeArrowheads="1"/>
          </p:cNvSpPr>
          <p:nvPr/>
        </p:nvSpPr>
        <p:spPr bwMode="auto">
          <a:xfrm>
            <a:off x="0" y="80963"/>
            <a:ext cx="91440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35038"/>
            <a:r>
              <a:rPr lang="de-DE" sz="4000" b="0">
                <a:solidFill>
                  <a:srgbClr val="FFCC00"/>
                </a:solidFill>
              </a:rPr>
              <a:t>Background</a:t>
            </a:r>
          </a:p>
        </p:txBody>
      </p:sp>
      <p:pic>
        <p:nvPicPr>
          <p:cNvPr id="215051" name="Picture 11" descr="Bildschirmfoto 2007-10-12 13-50-55"/>
          <p:cNvPicPr>
            <a:picLocks noChangeAspect="1" noChangeArrowheads="1"/>
          </p:cNvPicPr>
          <p:nvPr/>
        </p:nvPicPr>
        <p:blipFill>
          <a:blip r:embed="rId2" cstate="print"/>
          <a:srcRect l="1390" t="2663" r="1219"/>
          <a:stretch>
            <a:fillRect/>
          </a:stretch>
        </p:blipFill>
        <p:spPr bwMode="auto">
          <a:xfrm>
            <a:off x="195263" y="1400175"/>
            <a:ext cx="2101850" cy="1176338"/>
          </a:xfrm>
          <a:prstGeom prst="rect">
            <a:avLst/>
          </a:prstGeom>
          <a:noFill/>
        </p:spPr>
      </p:pic>
      <p:grpSp>
        <p:nvGrpSpPr>
          <p:cNvPr id="215158" name="Group 118"/>
          <p:cNvGrpSpPr>
            <a:grpSpLocks/>
          </p:cNvGrpSpPr>
          <p:nvPr/>
        </p:nvGrpSpPr>
        <p:grpSpPr bwMode="auto">
          <a:xfrm>
            <a:off x="215900" y="3194050"/>
            <a:ext cx="4286250" cy="3067050"/>
            <a:chOff x="136" y="2012"/>
            <a:chExt cx="2700" cy="1932"/>
          </a:xfrm>
        </p:grpSpPr>
        <p:sp>
          <p:nvSpPr>
            <p:cNvPr id="215157" name="Rectangle 117"/>
            <p:cNvSpPr>
              <a:spLocks noChangeArrowheads="1"/>
            </p:cNvSpPr>
            <p:nvPr/>
          </p:nvSpPr>
          <p:spPr bwMode="auto">
            <a:xfrm>
              <a:off x="154" y="2012"/>
              <a:ext cx="2682" cy="193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230400" tIns="115200" rIns="230400" bIns="115200" anchor="ctr">
              <a:spAutoFit/>
            </a:bodyPr>
            <a:lstStyle/>
            <a:p>
              <a:endParaRPr lang="en-US"/>
            </a:p>
          </p:txBody>
        </p:sp>
        <p:sp>
          <p:nvSpPr>
            <p:cNvPr id="215099" name="Text Box 59"/>
            <p:cNvSpPr txBox="1">
              <a:spLocks noChangeArrowheads="1"/>
            </p:cNvSpPr>
            <p:nvPr/>
          </p:nvSpPr>
          <p:spPr bwMode="auto">
            <a:xfrm>
              <a:off x="1188" y="3561"/>
              <a:ext cx="912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1029" tIns="20515" rIns="41029" bIns="20515">
              <a:spAutoFit/>
            </a:bodyPr>
            <a:lstStyle/>
            <a:p>
              <a:pPr algn="l" defTabSz="411163" eaLnBrk="1" hangingPunct="1"/>
              <a:r>
                <a:rPr lang="de-DE" sz="900" b="0">
                  <a:solidFill>
                    <a:schemeClr val="bg2"/>
                  </a:solidFill>
                </a:rPr>
                <a:t>Years After Randomization</a:t>
              </a:r>
            </a:p>
          </p:txBody>
        </p:sp>
        <p:sp>
          <p:nvSpPr>
            <p:cNvPr id="215100" name="Text Box 60"/>
            <p:cNvSpPr txBox="1">
              <a:spLocks noChangeArrowheads="1"/>
            </p:cNvSpPr>
            <p:nvPr/>
          </p:nvSpPr>
          <p:spPr bwMode="auto">
            <a:xfrm>
              <a:off x="136" y="3606"/>
              <a:ext cx="499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1029" tIns="20515" rIns="41029" bIns="20515">
              <a:spAutoFit/>
            </a:bodyPr>
            <a:lstStyle/>
            <a:p>
              <a:pPr algn="l" defTabSz="411163" eaLnBrk="1" hangingPunct="1"/>
              <a:r>
                <a:rPr lang="de-DE" sz="800" b="0">
                  <a:solidFill>
                    <a:schemeClr val="bg2"/>
                  </a:solidFill>
                </a:rPr>
                <a:t>Patients at Risk</a:t>
              </a:r>
            </a:p>
          </p:txBody>
        </p:sp>
        <p:sp>
          <p:nvSpPr>
            <p:cNvPr id="215101" name="Text Box 61"/>
            <p:cNvSpPr txBox="1">
              <a:spLocks noChangeArrowheads="1"/>
            </p:cNvSpPr>
            <p:nvPr/>
          </p:nvSpPr>
          <p:spPr bwMode="auto">
            <a:xfrm>
              <a:off x="243" y="3701"/>
              <a:ext cx="180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1029" tIns="20515" rIns="41029" bIns="20515">
              <a:spAutoFit/>
            </a:bodyPr>
            <a:lstStyle/>
            <a:p>
              <a:pPr algn="r" defTabSz="411163" eaLnBrk="1" hangingPunct="1"/>
              <a:r>
                <a:rPr lang="de-DE" sz="800" b="0">
                  <a:solidFill>
                    <a:schemeClr val="bg2"/>
                  </a:solidFill>
                </a:rPr>
                <a:t>SES</a:t>
              </a:r>
            </a:p>
          </p:txBody>
        </p:sp>
        <p:sp>
          <p:nvSpPr>
            <p:cNvPr id="215102" name="Text Box 62"/>
            <p:cNvSpPr txBox="1">
              <a:spLocks noChangeArrowheads="1"/>
            </p:cNvSpPr>
            <p:nvPr/>
          </p:nvSpPr>
          <p:spPr bwMode="auto">
            <a:xfrm>
              <a:off x="243" y="3785"/>
              <a:ext cx="191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1029" tIns="20515" rIns="41029" bIns="20515">
              <a:spAutoFit/>
            </a:bodyPr>
            <a:lstStyle/>
            <a:p>
              <a:pPr algn="r" defTabSz="411163" eaLnBrk="1" hangingPunct="1"/>
              <a:r>
                <a:rPr lang="de-DE" sz="800" b="0">
                  <a:solidFill>
                    <a:schemeClr val="bg2"/>
                  </a:solidFill>
                </a:rPr>
                <a:t>BMS</a:t>
              </a:r>
            </a:p>
          </p:txBody>
        </p:sp>
        <p:sp>
          <p:nvSpPr>
            <p:cNvPr id="215103" name="Text Box 63"/>
            <p:cNvSpPr txBox="1">
              <a:spLocks noChangeArrowheads="1"/>
            </p:cNvSpPr>
            <p:nvPr/>
          </p:nvSpPr>
          <p:spPr bwMode="auto">
            <a:xfrm>
              <a:off x="538" y="3701"/>
              <a:ext cx="195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1029" tIns="20515" rIns="41029" bIns="20515">
              <a:spAutoFit/>
            </a:bodyPr>
            <a:lstStyle/>
            <a:p>
              <a:pPr algn="r" defTabSz="411163" eaLnBrk="1" hangingPunct="1"/>
              <a:r>
                <a:rPr lang="de-DE" sz="800" b="0">
                  <a:solidFill>
                    <a:schemeClr val="bg2"/>
                  </a:solidFill>
                </a:rPr>
                <a:t>2486</a:t>
              </a:r>
            </a:p>
          </p:txBody>
        </p:sp>
        <p:sp>
          <p:nvSpPr>
            <p:cNvPr id="215104" name="Text Box 64"/>
            <p:cNvSpPr txBox="1">
              <a:spLocks noChangeArrowheads="1"/>
            </p:cNvSpPr>
            <p:nvPr/>
          </p:nvSpPr>
          <p:spPr bwMode="auto">
            <a:xfrm>
              <a:off x="538" y="3785"/>
              <a:ext cx="195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1029" tIns="20515" rIns="41029" bIns="20515">
              <a:spAutoFit/>
            </a:bodyPr>
            <a:lstStyle/>
            <a:p>
              <a:pPr algn="r" defTabSz="411163" eaLnBrk="1" hangingPunct="1"/>
              <a:r>
                <a:rPr lang="de-DE" sz="800" b="0">
                  <a:solidFill>
                    <a:schemeClr val="bg2"/>
                  </a:solidFill>
                </a:rPr>
                <a:t>2472</a:t>
              </a:r>
            </a:p>
          </p:txBody>
        </p:sp>
        <p:sp>
          <p:nvSpPr>
            <p:cNvPr id="215105" name="Text Box 65"/>
            <p:cNvSpPr txBox="1">
              <a:spLocks noChangeArrowheads="1"/>
            </p:cNvSpPr>
            <p:nvPr/>
          </p:nvSpPr>
          <p:spPr bwMode="auto">
            <a:xfrm>
              <a:off x="950" y="3701"/>
              <a:ext cx="195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1029" tIns="20515" rIns="41029" bIns="20515">
              <a:spAutoFit/>
            </a:bodyPr>
            <a:lstStyle/>
            <a:p>
              <a:pPr algn="r" defTabSz="411163" eaLnBrk="1" hangingPunct="1"/>
              <a:r>
                <a:rPr lang="de-DE" sz="800" b="0">
                  <a:solidFill>
                    <a:schemeClr val="bg2"/>
                  </a:solidFill>
                </a:rPr>
                <a:t>1891</a:t>
              </a:r>
            </a:p>
          </p:txBody>
        </p:sp>
        <p:sp>
          <p:nvSpPr>
            <p:cNvPr id="215106" name="Text Box 66"/>
            <p:cNvSpPr txBox="1">
              <a:spLocks noChangeArrowheads="1"/>
            </p:cNvSpPr>
            <p:nvPr/>
          </p:nvSpPr>
          <p:spPr bwMode="auto">
            <a:xfrm>
              <a:off x="950" y="3785"/>
              <a:ext cx="195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1029" tIns="20515" rIns="41029" bIns="20515">
              <a:spAutoFit/>
            </a:bodyPr>
            <a:lstStyle/>
            <a:p>
              <a:pPr algn="r" defTabSz="411163" eaLnBrk="1" hangingPunct="1"/>
              <a:r>
                <a:rPr lang="de-DE" sz="800" b="0">
                  <a:solidFill>
                    <a:schemeClr val="bg2"/>
                  </a:solidFill>
                </a:rPr>
                <a:t>1639</a:t>
              </a:r>
            </a:p>
          </p:txBody>
        </p:sp>
        <p:sp>
          <p:nvSpPr>
            <p:cNvPr id="215107" name="Text Box 67"/>
            <p:cNvSpPr txBox="1">
              <a:spLocks noChangeArrowheads="1"/>
            </p:cNvSpPr>
            <p:nvPr/>
          </p:nvSpPr>
          <p:spPr bwMode="auto">
            <a:xfrm>
              <a:off x="1365" y="3701"/>
              <a:ext cx="195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1029" tIns="20515" rIns="41029" bIns="20515">
              <a:spAutoFit/>
            </a:bodyPr>
            <a:lstStyle/>
            <a:p>
              <a:pPr algn="r" defTabSz="411163" eaLnBrk="1" hangingPunct="1"/>
              <a:r>
                <a:rPr lang="de-DE" sz="800" b="0">
                  <a:solidFill>
                    <a:schemeClr val="bg2"/>
                  </a:solidFill>
                </a:rPr>
                <a:t>1099</a:t>
              </a:r>
            </a:p>
          </p:txBody>
        </p:sp>
        <p:sp>
          <p:nvSpPr>
            <p:cNvPr id="215108" name="Text Box 68"/>
            <p:cNvSpPr txBox="1">
              <a:spLocks noChangeArrowheads="1"/>
            </p:cNvSpPr>
            <p:nvPr/>
          </p:nvSpPr>
          <p:spPr bwMode="auto">
            <a:xfrm>
              <a:off x="1399" y="3785"/>
              <a:ext cx="159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1029" tIns="20515" rIns="41029" bIns="20515">
              <a:spAutoFit/>
            </a:bodyPr>
            <a:lstStyle/>
            <a:p>
              <a:pPr algn="r" defTabSz="411163" eaLnBrk="1" hangingPunct="1"/>
              <a:r>
                <a:rPr lang="de-DE" sz="800" b="0">
                  <a:solidFill>
                    <a:schemeClr val="bg2"/>
                  </a:solidFill>
                </a:rPr>
                <a:t>902</a:t>
              </a:r>
            </a:p>
          </p:txBody>
        </p:sp>
        <p:sp>
          <p:nvSpPr>
            <p:cNvPr id="215109" name="Text Box 69"/>
            <p:cNvSpPr txBox="1">
              <a:spLocks noChangeArrowheads="1"/>
            </p:cNvSpPr>
            <p:nvPr/>
          </p:nvSpPr>
          <p:spPr bwMode="auto">
            <a:xfrm>
              <a:off x="1799" y="3701"/>
              <a:ext cx="159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1029" tIns="20515" rIns="41029" bIns="20515">
              <a:spAutoFit/>
            </a:bodyPr>
            <a:lstStyle/>
            <a:p>
              <a:pPr algn="r" defTabSz="411163" eaLnBrk="1" hangingPunct="1"/>
              <a:r>
                <a:rPr lang="de-DE" sz="800" b="0">
                  <a:solidFill>
                    <a:schemeClr val="bg2"/>
                  </a:solidFill>
                </a:rPr>
                <a:t>921</a:t>
              </a:r>
            </a:p>
          </p:txBody>
        </p:sp>
        <p:sp>
          <p:nvSpPr>
            <p:cNvPr id="215110" name="Text Box 70"/>
            <p:cNvSpPr txBox="1">
              <a:spLocks noChangeArrowheads="1"/>
            </p:cNvSpPr>
            <p:nvPr/>
          </p:nvSpPr>
          <p:spPr bwMode="auto">
            <a:xfrm>
              <a:off x="1799" y="3785"/>
              <a:ext cx="159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1029" tIns="20515" rIns="41029" bIns="20515">
              <a:spAutoFit/>
            </a:bodyPr>
            <a:lstStyle/>
            <a:p>
              <a:pPr algn="r" defTabSz="411163" eaLnBrk="1" hangingPunct="1"/>
              <a:r>
                <a:rPr lang="de-DE" sz="800" b="0">
                  <a:solidFill>
                    <a:schemeClr val="bg2"/>
                  </a:solidFill>
                </a:rPr>
                <a:t>773</a:t>
              </a:r>
            </a:p>
          </p:txBody>
        </p:sp>
        <p:sp>
          <p:nvSpPr>
            <p:cNvPr id="215111" name="Text Box 71"/>
            <p:cNvSpPr txBox="1">
              <a:spLocks noChangeArrowheads="1"/>
            </p:cNvSpPr>
            <p:nvPr/>
          </p:nvSpPr>
          <p:spPr bwMode="auto">
            <a:xfrm>
              <a:off x="2215" y="3701"/>
              <a:ext cx="159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1029" tIns="20515" rIns="41029" bIns="20515">
              <a:spAutoFit/>
            </a:bodyPr>
            <a:lstStyle/>
            <a:p>
              <a:pPr algn="r" defTabSz="411163" eaLnBrk="1" hangingPunct="1"/>
              <a:r>
                <a:rPr lang="de-DE" sz="800" b="0">
                  <a:solidFill>
                    <a:schemeClr val="bg2"/>
                  </a:solidFill>
                </a:rPr>
                <a:t>682</a:t>
              </a:r>
            </a:p>
          </p:txBody>
        </p:sp>
        <p:sp>
          <p:nvSpPr>
            <p:cNvPr id="215112" name="Text Box 72"/>
            <p:cNvSpPr txBox="1">
              <a:spLocks noChangeArrowheads="1"/>
            </p:cNvSpPr>
            <p:nvPr/>
          </p:nvSpPr>
          <p:spPr bwMode="auto">
            <a:xfrm>
              <a:off x="2213" y="3785"/>
              <a:ext cx="159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1029" tIns="20515" rIns="41029" bIns="20515">
              <a:spAutoFit/>
            </a:bodyPr>
            <a:lstStyle/>
            <a:p>
              <a:pPr algn="r" defTabSz="411163" eaLnBrk="1" hangingPunct="1"/>
              <a:r>
                <a:rPr lang="de-DE" sz="800" b="0">
                  <a:solidFill>
                    <a:schemeClr val="bg2"/>
                  </a:solidFill>
                </a:rPr>
                <a:t>621</a:t>
              </a:r>
            </a:p>
          </p:txBody>
        </p:sp>
        <p:sp>
          <p:nvSpPr>
            <p:cNvPr id="215113" name="Text Box 73"/>
            <p:cNvSpPr txBox="1">
              <a:spLocks noChangeArrowheads="1"/>
            </p:cNvSpPr>
            <p:nvPr/>
          </p:nvSpPr>
          <p:spPr bwMode="auto">
            <a:xfrm>
              <a:off x="2629" y="3701"/>
              <a:ext cx="159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1029" tIns="20515" rIns="41029" bIns="20515">
              <a:spAutoFit/>
            </a:bodyPr>
            <a:lstStyle/>
            <a:p>
              <a:pPr algn="r" defTabSz="411163" eaLnBrk="1" hangingPunct="1"/>
              <a:r>
                <a:rPr lang="de-DE" sz="800" b="0">
                  <a:solidFill>
                    <a:schemeClr val="bg2"/>
                  </a:solidFill>
                </a:rPr>
                <a:t>491</a:t>
              </a:r>
            </a:p>
          </p:txBody>
        </p:sp>
        <p:sp>
          <p:nvSpPr>
            <p:cNvPr id="215114" name="Text Box 74"/>
            <p:cNvSpPr txBox="1">
              <a:spLocks noChangeArrowheads="1"/>
            </p:cNvSpPr>
            <p:nvPr/>
          </p:nvSpPr>
          <p:spPr bwMode="auto">
            <a:xfrm>
              <a:off x="2629" y="3785"/>
              <a:ext cx="159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1029" tIns="20515" rIns="41029" bIns="20515">
              <a:spAutoFit/>
            </a:bodyPr>
            <a:lstStyle/>
            <a:p>
              <a:pPr algn="r" defTabSz="411163" eaLnBrk="1" hangingPunct="1"/>
              <a:r>
                <a:rPr lang="de-DE" sz="800" b="0">
                  <a:solidFill>
                    <a:schemeClr val="bg2"/>
                  </a:solidFill>
                </a:rPr>
                <a:t>395</a:t>
              </a:r>
            </a:p>
          </p:txBody>
        </p:sp>
        <p:sp>
          <p:nvSpPr>
            <p:cNvPr id="215115" name="Line 75"/>
            <p:cNvSpPr>
              <a:spLocks noChangeShapeType="1"/>
            </p:cNvSpPr>
            <p:nvPr/>
          </p:nvSpPr>
          <p:spPr bwMode="auto">
            <a:xfrm flipH="1">
              <a:off x="496" y="3428"/>
              <a:ext cx="27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16" name="Line 76"/>
            <p:cNvSpPr>
              <a:spLocks noChangeShapeType="1"/>
            </p:cNvSpPr>
            <p:nvPr/>
          </p:nvSpPr>
          <p:spPr bwMode="auto">
            <a:xfrm flipH="1">
              <a:off x="496" y="3177"/>
              <a:ext cx="2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17" name="Line 77"/>
            <p:cNvSpPr>
              <a:spLocks noChangeShapeType="1"/>
            </p:cNvSpPr>
            <p:nvPr/>
          </p:nvSpPr>
          <p:spPr bwMode="auto">
            <a:xfrm flipH="1">
              <a:off x="496" y="2925"/>
              <a:ext cx="27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18" name="Line 78"/>
            <p:cNvSpPr>
              <a:spLocks noChangeShapeType="1"/>
            </p:cNvSpPr>
            <p:nvPr/>
          </p:nvSpPr>
          <p:spPr bwMode="auto">
            <a:xfrm flipH="1">
              <a:off x="496" y="2673"/>
              <a:ext cx="27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19" name="Line 79"/>
            <p:cNvSpPr>
              <a:spLocks noChangeShapeType="1"/>
            </p:cNvSpPr>
            <p:nvPr/>
          </p:nvSpPr>
          <p:spPr bwMode="auto">
            <a:xfrm flipH="1">
              <a:off x="496" y="2422"/>
              <a:ext cx="2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20" name="Line 80"/>
            <p:cNvSpPr>
              <a:spLocks noChangeShapeType="1"/>
            </p:cNvSpPr>
            <p:nvPr/>
          </p:nvSpPr>
          <p:spPr bwMode="auto">
            <a:xfrm flipH="1">
              <a:off x="496" y="2170"/>
              <a:ext cx="27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21" name="Rectangle 81"/>
            <p:cNvSpPr>
              <a:spLocks noChangeArrowheads="1"/>
            </p:cNvSpPr>
            <p:nvPr/>
          </p:nvSpPr>
          <p:spPr bwMode="auto">
            <a:xfrm rot="21600000">
              <a:off x="445" y="3386"/>
              <a:ext cx="4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411163" eaLnBrk="1" hangingPunct="1"/>
              <a:r>
                <a:rPr lang="de-DE" sz="900" b="0">
                  <a:solidFill>
                    <a:schemeClr val="bg2"/>
                  </a:solidFill>
                </a:rPr>
                <a:t>0</a:t>
              </a:r>
            </a:p>
          </p:txBody>
        </p:sp>
        <p:sp>
          <p:nvSpPr>
            <p:cNvPr id="215122" name="Rectangle 82"/>
            <p:cNvSpPr>
              <a:spLocks noChangeArrowheads="1"/>
            </p:cNvSpPr>
            <p:nvPr/>
          </p:nvSpPr>
          <p:spPr bwMode="auto">
            <a:xfrm rot="21600000">
              <a:off x="405" y="3134"/>
              <a:ext cx="8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411163" eaLnBrk="1" hangingPunct="1"/>
              <a:r>
                <a:rPr lang="de-DE" sz="900" b="0">
                  <a:solidFill>
                    <a:schemeClr val="bg2"/>
                  </a:solidFill>
                </a:rPr>
                <a:t>10</a:t>
              </a:r>
            </a:p>
          </p:txBody>
        </p:sp>
        <p:sp>
          <p:nvSpPr>
            <p:cNvPr id="215123" name="Rectangle 83"/>
            <p:cNvSpPr>
              <a:spLocks noChangeArrowheads="1"/>
            </p:cNvSpPr>
            <p:nvPr/>
          </p:nvSpPr>
          <p:spPr bwMode="auto">
            <a:xfrm rot="21600000">
              <a:off x="405" y="2882"/>
              <a:ext cx="80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411163" eaLnBrk="1" hangingPunct="1"/>
              <a:r>
                <a:rPr lang="de-DE" sz="900" b="0">
                  <a:solidFill>
                    <a:schemeClr val="bg2"/>
                  </a:solidFill>
                </a:rPr>
                <a:t>20</a:t>
              </a:r>
            </a:p>
          </p:txBody>
        </p:sp>
        <p:sp>
          <p:nvSpPr>
            <p:cNvPr id="215124" name="Rectangle 84"/>
            <p:cNvSpPr>
              <a:spLocks noChangeArrowheads="1"/>
            </p:cNvSpPr>
            <p:nvPr/>
          </p:nvSpPr>
          <p:spPr bwMode="auto">
            <a:xfrm rot="21600000">
              <a:off x="405" y="2630"/>
              <a:ext cx="80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411163" eaLnBrk="1" hangingPunct="1"/>
              <a:r>
                <a:rPr lang="de-DE" sz="900" b="0">
                  <a:solidFill>
                    <a:schemeClr val="bg2"/>
                  </a:solidFill>
                </a:rPr>
                <a:t>30</a:t>
              </a:r>
            </a:p>
          </p:txBody>
        </p:sp>
        <p:sp>
          <p:nvSpPr>
            <p:cNvPr id="215125" name="Rectangle 85"/>
            <p:cNvSpPr>
              <a:spLocks noChangeArrowheads="1"/>
            </p:cNvSpPr>
            <p:nvPr/>
          </p:nvSpPr>
          <p:spPr bwMode="auto">
            <a:xfrm rot="21600000">
              <a:off x="405" y="2379"/>
              <a:ext cx="8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411163" eaLnBrk="1" hangingPunct="1"/>
              <a:r>
                <a:rPr lang="de-DE" sz="900" b="0">
                  <a:solidFill>
                    <a:schemeClr val="bg2"/>
                  </a:solidFill>
                </a:rPr>
                <a:t>40</a:t>
              </a:r>
            </a:p>
          </p:txBody>
        </p:sp>
        <p:sp>
          <p:nvSpPr>
            <p:cNvPr id="215126" name="Rectangle 86"/>
            <p:cNvSpPr>
              <a:spLocks noChangeArrowheads="1"/>
            </p:cNvSpPr>
            <p:nvPr/>
          </p:nvSpPr>
          <p:spPr bwMode="auto">
            <a:xfrm rot="21600000">
              <a:off x="405" y="2129"/>
              <a:ext cx="80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411163" eaLnBrk="1" hangingPunct="1"/>
              <a:r>
                <a:rPr lang="de-DE" sz="900" b="0">
                  <a:solidFill>
                    <a:schemeClr val="bg2"/>
                  </a:solidFill>
                </a:rPr>
                <a:t>50</a:t>
              </a:r>
            </a:p>
          </p:txBody>
        </p:sp>
        <p:sp>
          <p:nvSpPr>
            <p:cNvPr id="215127" name="Line 87"/>
            <p:cNvSpPr>
              <a:spLocks noChangeShapeType="1"/>
            </p:cNvSpPr>
            <p:nvPr/>
          </p:nvSpPr>
          <p:spPr bwMode="auto">
            <a:xfrm>
              <a:off x="605" y="3479"/>
              <a:ext cx="1" cy="2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28" name="Line 88"/>
            <p:cNvSpPr>
              <a:spLocks noChangeShapeType="1"/>
            </p:cNvSpPr>
            <p:nvPr/>
          </p:nvSpPr>
          <p:spPr bwMode="auto">
            <a:xfrm>
              <a:off x="1020" y="3479"/>
              <a:ext cx="0" cy="2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29" name="Line 89"/>
            <p:cNvSpPr>
              <a:spLocks noChangeShapeType="1"/>
            </p:cNvSpPr>
            <p:nvPr/>
          </p:nvSpPr>
          <p:spPr bwMode="auto">
            <a:xfrm>
              <a:off x="1434" y="3479"/>
              <a:ext cx="1" cy="2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30" name="Line 90"/>
            <p:cNvSpPr>
              <a:spLocks noChangeShapeType="1"/>
            </p:cNvSpPr>
            <p:nvPr/>
          </p:nvSpPr>
          <p:spPr bwMode="auto">
            <a:xfrm>
              <a:off x="1848" y="3479"/>
              <a:ext cx="0" cy="2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31" name="Line 91"/>
            <p:cNvSpPr>
              <a:spLocks noChangeShapeType="1"/>
            </p:cNvSpPr>
            <p:nvPr/>
          </p:nvSpPr>
          <p:spPr bwMode="auto">
            <a:xfrm>
              <a:off x="2262" y="3479"/>
              <a:ext cx="0" cy="2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32" name="Line 92"/>
            <p:cNvSpPr>
              <a:spLocks noChangeShapeType="1"/>
            </p:cNvSpPr>
            <p:nvPr/>
          </p:nvSpPr>
          <p:spPr bwMode="auto">
            <a:xfrm>
              <a:off x="2676" y="3479"/>
              <a:ext cx="0" cy="2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33" name="Rectangle 93"/>
            <p:cNvSpPr>
              <a:spLocks noChangeArrowheads="1"/>
            </p:cNvSpPr>
            <p:nvPr/>
          </p:nvSpPr>
          <p:spPr bwMode="auto">
            <a:xfrm>
              <a:off x="524" y="2121"/>
              <a:ext cx="2234" cy="1357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34" name="Line 94"/>
            <p:cNvSpPr>
              <a:spLocks noChangeShapeType="1"/>
            </p:cNvSpPr>
            <p:nvPr/>
          </p:nvSpPr>
          <p:spPr bwMode="auto">
            <a:xfrm>
              <a:off x="1819" y="3306"/>
              <a:ext cx="16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135" name="Line 95"/>
            <p:cNvSpPr>
              <a:spLocks noChangeShapeType="1"/>
            </p:cNvSpPr>
            <p:nvPr/>
          </p:nvSpPr>
          <p:spPr bwMode="auto">
            <a:xfrm>
              <a:off x="1820" y="3392"/>
              <a:ext cx="168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136" name="Text Box 96"/>
            <p:cNvSpPr txBox="1">
              <a:spLocks noChangeArrowheads="1"/>
            </p:cNvSpPr>
            <p:nvPr/>
          </p:nvSpPr>
          <p:spPr bwMode="auto">
            <a:xfrm>
              <a:off x="1994" y="3254"/>
              <a:ext cx="684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1029" tIns="20515" rIns="41029" bIns="20515">
              <a:spAutoFit/>
            </a:bodyPr>
            <a:lstStyle/>
            <a:p>
              <a:pPr algn="l" defTabSz="411163" eaLnBrk="1" hangingPunct="1"/>
              <a:r>
                <a:rPr lang="de-DE" sz="800" b="0">
                  <a:solidFill>
                    <a:schemeClr val="bg2"/>
                  </a:solidFill>
                </a:rPr>
                <a:t>Sirolimus-eluting stent</a:t>
              </a:r>
            </a:p>
          </p:txBody>
        </p:sp>
        <p:sp>
          <p:nvSpPr>
            <p:cNvPr id="215137" name="Rectangle 97"/>
            <p:cNvSpPr>
              <a:spLocks noChangeArrowheads="1"/>
            </p:cNvSpPr>
            <p:nvPr/>
          </p:nvSpPr>
          <p:spPr bwMode="auto">
            <a:xfrm>
              <a:off x="585" y="3512"/>
              <a:ext cx="40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411163" eaLnBrk="1" hangingPunct="1"/>
              <a:r>
                <a:rPr lang="de-DE" sz="900" b="0">
                  <a:solidFill>
                    <a:schemeClr val="bg2"/>
                  </a:solidFill>
                </a:rPr>
                <a:t>0</a:t>
              </a:r>
            </a:p>
          </p:txBody>
        </p:sp>
        <p:sp>
          <p:nvSpPr>
            <p:cNvPr id="215138" name="Rectangle 98"/>
            <p:cNvSpPr>
              <a:spLocks noChangeArrowheads="1"/>
            </p:cNvSpPr>
            <p:nvPr/>
          </p:nvSpPr>
          <p:spPr bwMode="auto">
            <a:xfrm>
              <a:off x="999" y="3512"/>
              <a:ext cx="40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411163" eaLnBrk="1" hangingPunct="1"/>
              <a:r>
                <a:rPr lang="de-DE" sz="900" b="0">
                  <a:solidFill>
                    <a:schemeClr val="bg2"/>
                  </a:solidFill>
                </a:rPr>
                <a:t>1</a:t>
              </a:r>
            </a:p>
          </p:txBody>
        </p:sp>
        <p:sp>
          <p:nvSpPr>
            <p:cNvPr id="215139" name="Rectangle 99"/>
            <p:cNvSpPr>
              <a:spLocks noChangeArrowheads="1"/>
            </p:cNvSpPr>
            <p:nvPr/>
          </p:nvSpPr>
          <p:spPr bwMode="auto">
            <a:xfrm>
              <a:off x="1413" y="3512"/>
              <a:ext cx="40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411163" eaLnBrk="1" hangingPunct="1"/>
              <a:r>
                <a:rPr lang="de-DE" sz="900" b="0">
                  <a:solidFill>
                    <a:schemeClr val="bg2"/>
                  </a:solidFill>
                </a:rPr>
                <a:t>2</a:t>
              </a:r>
            </a:p>
          </p:txBody>
        </p:sp>
        <p:sp>
          <p:nvSpPr>
            <p:cNvPr id="215140" name="Rectangle 100"/>
            <p:cNvSpPr>
              <a:spLocks noChangeArrowheads="1"/>
            </p:cNvSpPr>
            <p:nvPr/>
          </p:nvSpPr>
          <p:spPr bwMode="auto">
            <a:xfrm>
              <a:off x="1828" y="3512"/>
              <a:ext cx="40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411163" eaLnBrk="1" hangingPunct="1"/>
              <a:r>
                <a:rPr lang="de-DE" sz="900" b="0">
                  <a:solidFill>
                    <a:schemeClr val="bg2"/>
                  </a:solidFill>
                </a:rPr>
                <a:t>3</a:t>
              </a:r>
            </a:p>
          </p:txBody>
        </p:sp>
        <p:sp>
          <p:nvSpPr>
            <p:cNvPr id="215141" name="Rectangle 101"/>
            <p:cNvSpPr>
              <a:spLocks noChangeArrowheads="1"/>
            </p:cNvSpPr>
            <p:nvPr/>
          </p:nvSpPr>
          <p:spPr bwMode="auto">
            <a:xfrm>
              <a:off x="2241" y="3512"/>
              <a:ext cx="40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411163" eaLnBrk="1" hangingPunct="1"/>
              <a:r>
                <a:rPr lang="de-DE" sz="900" b="0">
                  <a:solidFill>
                    <a:schemeClr val="bg2"/>
                  </a:solidFill>
                </a:rPr>
                <a:t>4</a:t>
              </a:r>
            </a:p>
          </p:txBody>
        </p:sp>
        <p:sp>
          <p:nvSpPr>
            <p:cNvPr id="215142" name="Rectangle 102"/>
            <p:cNvSpPr>
              <a:spLocks noChangeArrowheads="1"/>
            </p:cNvSpPr>
            <p:nvPr/>
          </p:nvSpPr>
          <p:spPr bwMode="auto">
            <a:xfrm>
              <a:off x="2655" y="3512"/>
              <a:ext cx="40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411163" eaLnBrk="1" hangingPunct="1"/>
              <a:r>
                <a:rPr lang="de-DE" sz="900" b="0">
                  <a:solidFill>
                    <a:schemeClr val="bg2"/>
                  </a:solidFill>
                </a:rPr>
                <a:t>5</a:t>
              </a:r>
            </a:p>
          </p:txBody>
        </p:sp>
        <p:sp>
          <p:nvSpPr>
            <p:cNvPr id="215143" name="Freeform 103"/>
            <p:cNvSpPr>
              <a:spLocks/>
            </p:cNvSpPr>
            <p:nvPr/>
          </p:nvSpPr>
          <p:spPr bwMode="auto">
            <a:xfrm flipV="1">
              <a:off x="605" y="2630"/>
              <a:ext cx="2071" cy="798"/>
            </a:xfrm>
            <a:custGeom>
              <a:avLst/>
              <a:gdLst/>
              <a:ahLst/>
              <a:cxnLst>
                <a:cxn ang="0">
                  <a:pos x="3" y="37"/>
                </a:cxn>
                <a:cxn ang="0">
                  <a:pos x="9" y="128"/>
                </a:cxn>
                <a:cxn ang="0">
                  <a:pos x="26" y="149"/>
                </a:cxn>
                <a:cxn ang="0">
                  <a:pos x="47" y="165"/>
                </a:cxn>
                <a:cxn ang="0">
                  <a:pos x="100" y="181"/>
                </a:cxn>
                <a:cxn ang="0">
                  <a:pos x="140" y="199"/>
                </a:cxn>
                <a:cxn ang="0">
                  <a:pos x="169" y="220"/>
                </a:cxn>
                <a:cxn ang="0">
                  <a:pos x="183" y="238"/>
                </a:cxn>
                <a:cxn ang="0">
                  <a:pos x="197" y="258"/>
                </a:cxn>
                <a:cxn ang="0">
                  <a:pos x="218" y="283"/>
                </a:cxn>
                <a:cxn ang="0">
                  <a:pos x="232" y="311"/>
                </a:cxn>
                <a:cxn ang="0">
                  <a:pos x="253" y="338"/>
                </a:cxn>
                <a:cxn ang="0">
                  <a:pos x="274" y="362"/>
                </a:cxn>
                <a:cxn ang="0">
                  <a:pos x="293" y="392"/>
                </a:cxn>
                <a:cxn ang="0">
                  <a:pos x="314" y="410"/>
                </a:cxn>
                <a:cxn ang="0">
                  <a:pos x="335" y="433"/>
                </a:cxn>
                <a:cxn ang="0">
                  <a:pos x="350" y="462"/>
                </a:cxn>
                <a:cxn ang="0">
                  <a:pos x="370" y="481"/>
                </a:cxn>
                <a:cxn ang="0">
                  <a:pos x="389" y="506"/>
                </a:cxn>
                <a:cxn ang="0">
                  <a:pos x="404" y="522"/>
                </a:cxn>
                <a:cxn ang="0">
                  <a:pos x="425" y="548"/>
                </a:cxn>
                <a:cxn ang="0">
                  <a:pos x="440" y="571"/>
                </a:cxn>
                <a:cxn ang="0">
                  <a:pos x="454" y="621"/>
                </a:cxn>
                <a:cxn ang="0">
                  <a:pos x="467" y="671"/>
                </a:cxn>
                <a:cxn ang="0">
                  <a:pos x="484" y="714"/>
                </a:cxn>
                <a:cxn ang="0">
                  <a:pos x="494" y="739"/>
                </a:cxn>
                <a:cxn ang="0">
                  <a:pos x="502" y="763"/>
                </a:cxn>
                <a:cxn ang="0">
                  <a:pos x="511" y="779"/>
                </a:cxn>
                <a:cxn ang="0">
                  <a:pos x="527" y="798"/>
                </a:cxn>
                <a:cxn ang="0">
                  <a:pos x="549" y="816"/>
                </a:cxn>
                <a:cxn ang="0">
                  <a:pos x="565" y="833"/>
                </a:cxn>
                <a:cxn ang="0">
                  <a:pos x="582" y="868"/>
                </a:cxn>
                <a:cxn ang="0">
                  <a:pos x="597" y="894"/>
                </a:cxn>
                <a:cxn ang="0">
                  <a:pos x="609" y="938"/>
                </a:cxn>
                <a:cxn ang="0">
                  <a:pos x="615" y="973"/>
                </a:cxn>
                <a:cxn ang="0">
                  <a:pos x="624" y="992"/>
                </a:cxn>
                <a:cxn ang="0">
                  <a:pos x="634" y="1036"/>
                </a:cxn>
                <a:cxn ang="0">
                  <a:pos x="649" y="1071"/>
                </a:cxn>
                <a:cxn ang="0">
                  <a:pos x="664" y="1102"/>
                </a:cxn>
                <a:cxn ang="0">
                  <a:pos x="681" y="1123"/>
                </a:cxn>
                <a:cxn ang="0">
                  <a:pos x="699" y="1156"/>
                </a:cxn>
                <a:cxn ang="0">
                  <a:pos x="714" y="1186"/>
                </a:cxn>
                <a:cxn ang="0">
                  <a:pos x="739" y="1212"/>
                </a:cxn>
                <a:cxn ang="0">
                  <a:pos x="769" y="1233"/>
                </a:cxn>
                <a:cxn ang="0">
                  <a:pos x="806" y="1250"/>
                </a:cxn>
                <a:cxn ang="0">
                  <a:pos x="844" y="1268"/>
                </a:cxn>
                <a:cxn ang="0">
                  <a:pos x="882" y="1288"/>
                </a:cxn>
                <a:cxn ang="0">
                  <a:pos x="972" y="1310"/>
                </a:cxn>
                <a:cxn ang="0">
                  <a:pos x="1100" y="1333"/>
                </a:cxn>
                <a:cxn ang="0">
                  <a:pos x="1275" y="1357"/>
                </a:cxn>
                <a:cxn ang="0">
                  <a:pos x="1358" y="1384"/>
                </a:cxn>
                <a:cxn ang="0">
                  <a:pos x="1538" y="1417"/>
                </a:cxn>
                <a:cxn ang="0">
                  <a:pos x="1819" y="1448"/>
                </a:cxn>
                <a:cxn ang="0">
                  <a:pos x="2020" y="1482"/>
                </a:cxn>
                <a:cxn ang="0">
                  <a:pos x="2434" y="1519"/>
                </a:cxn>
                <a:cxn ang="0">
                  <a:pos x="2603" y="1557"/>
                </a:cxn>
                <a:cxn ang="0">
                  <a:pos x="3070" y="1594"/>
                </a:cxn>
                <a:cxn ang="0">
                  <a:pos x="3633" y="1634"/>
                </a:cxn>
                <a:cxn ang="0">
                  <a:pos x="4058" y="1699"/>
                </a:cxn>
              </a:cxnLst>
              <a:rect l="0" t="0" r="r" b="b"/>
              <a:pathLst>
                <a:path w="4555" h="1809">
                  <a:moveTo>
                    <a:pt x="0" y="0"/>
                  </a:moveTo>
                  <a:lnTo>
                    <a:pt x="0" y="0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2" y="26"/>
                  </a:lnTo>
                  <a:lnTo>
                    <a:pt x="2" y="30"/>
                  </a:lnTo>
                  <a:lnTo>
                    <a:pt x="3" y="30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3" y="35"/>
                  </a:lnTo>
                  <a:lnTo>
                    <a:pt x="3" y="35"/>
                  </a:lnTo>
                  <a:lnTo>
                    <a:pt x="3" y="37"/>
                  </a:lnTo>
                  <a:lnTo>
                    <a:pt x="3" y="37"/>
                  </a:lnTo>
                  <a:lnTo>
                    <a:pt x="3" y="101"/>
                  </a:lnTo>
                  <a:lnTo>
                    <a:pt x="3" y="101"/>
                  </a:lnTo>
                  <a:lnTo>
                    <a:pt x="3" y="104"/>
                  </a:lnTo>
                  <a:lnTo>
                    <a:pt x="4" y="104"/>
                  </a:lnTo>
                  <a:lnTo>
                    <a:pt x="4" y="106"/>
                  </a:lnTo>
                  <a:lnTo>
                    <a:pt x="4" y="106"/>
                  </a:lnTo>
                  <a:lnTo>
                    <a:pt x="4" y="108"/>
                  </a:lnTo>
                  <a:lnTo>
                    <a:pt x="4" y="108"/>
                  </a:lnTo>
                  <a:lnTo>
                    <a:pt x="4" y="111"/>
                  </a:lnTo>
                  <a:lnTo>
                    <a:pt x="5" y="111"/>
                  </a:lnTo>
                  <a:lnTo>
                    <a:pt x="5" y="121"/>
                  </a:lnTo>
                  <a:lnTo>
                    <a:pt x="8" y="121"/>
                  </a:lnTo>
                  <a:lnTo>
                    <a:pt x="8" y="128"/>
                  </a:lnTo>
                  <a:lnTo>
                    <a:pt x="9" y="128"/>
                  </a:lnTo>
                  <a:lnTo>
                    <a:pt x="9" y="130"/>
                  </a:lnTo>
                  <a:lnTo>
                    <a:pt x="12" y="130"/>
                  </a:lnTo>
                  <a:lnTo>
                    <a:pt x="12" y="132"/>
                  </a:lnTo>
                  <a:lnTo>
                    <a:pt x="12" y="132"/>
                  </a:lnTo>
                  <a:lnTo>
                    <a:pt x="12" y="137"/>
                  </a:lnTo>
                  <a:lnTo>
                    <a:pt x="16" y="137"/>
                  </a:lnTo>
                  <a:lnTo>
                    <a:pt x="16" y="142"/>
                  </a:lnTo>
                  <a:lnTo>
                    <a:pt x="20" y="142"/>
                  </a:lnTo>
                  <a:lnTo>
                    <a:pt x="20" y="144"/>
                  </a:lnTo>
                  <a:lnTo>
                    <a:pt x="21" y="144"/>
                  </a:lnTo>
                  <a:lnTo>
                    <a:pt x="21" y="146"/>
                  </a:lnTo>
                  <a:lnTo>
                    <a:pt x="23" y="146"/>
                  </a:lnTo>
                  <a:lnTo>
                    <a:pt x="23" y="149"/>
                  </a:lnTo>
                  <a:lnTo>
                    <a:pt x="26" y="149"/>
                  </a:lnTo>
                  <a:lnTo>
                    <a:pt x="26" y="151"/>
                  </a:lnTo>
                  <a:lnTo>
                    <a:pt x="30" y="151"/>
                  </a:lnTo>
                  <a:lnTo>
                    <a:pt x="30" y="153"/>
                  </a:lnTo>
                  <a:lnTo>
                    <a:pt x="33" y="153"/>
                  </a:lnTo>
                  <a:lnTo>
                    <a:pt x="33" y="155"/>
                  </a:lnTo>
                  <a:lnTo>
                    <a:pt x="36" y="155"/>
                  </a:lnTo>
                  <a:lnTo>
                    <a:pt x="36" y="158"/>
                  </a:lnTo>
                  <a:lnTo>
                    <a:pt x="39" y="158"/>
                  </a:lnTo>
                  <a:lnTo>
                    <a:pt x="39" y="160"/>
                  </a:lnTo>
                  <a:lnTo>
                    <a:pt x="40" y="160"/>
                  </a:lnTo>
                  <a:lnTo>
                    <a:pt x="40" y="162"/>
                  </a:lnTo>
                  <a:lnTo>
                    <a:pt x="43" y="162"/>
                  </a:lnTo>
                  <a:lnTo>
                    <a:pt x="43" y="165"/>
                  </a:lnTo>
                  <a:lnTo>
                    <a:pt x="47" y="165"/>
                  </a:lnTo>
                  <a:lnTo>
                    <a:pt x="47" y="167"/>
                  </a:lnTo>
                  <a:lnTo>
                    <a:pt x="56" y="167"/>
                  </a:lnTo>
                  <a:lnTo>
                    <a:pt x="56" y="169"/>
                  </a:lnTo>
                  <a:lnTo>
                    <a:pt x="60" y="169"/>
                  </a:lnTo>
                  <a:lnTo>
                    <a:pt x="60" y="172"/>
                  </a:lnTo>
                  <a:lnTo>
                    <a:pt x="73" y="172"/>
                  </a:lnTo>
                  <a:lnTo>
                    <a:pt x="73" y="174"/>
                  </a:lnTo>
                  <a:lnTo>
                    <a:pt x="75" y="174"/>
                  </a:lnTo>
                  <a:lnTo>
                    <a:pt x="75" y="176"/>
                  </a:lnTo>
                  <a:lnTo>
                    <a:pt x="90" y="176"/>
                  </a:lnTo>
                  <a:lnTo>
                    <a:pt x="90" y="178"/>
                  </a:lnTo>
                  <a:lnTo>
                    <a:pt x="94" y="178"/>
                  </a:lnTo>
                  <a:lnTo>
                    <a:pt x="94" y="181"/>
                  </a:lnTo>
                  <a:lnTo>
                    <a:pt x="100" y="181"/>
                  </a:lnTo>
                  <a:lnTo>
                    <a:pt x="100" y="183"/>
                  </a:lnTo>
                  <a:lnTo>
                    <a:pt x="103" y="183"/>
                  </a:lnTo>
                  <a:lnTo>
                    <a:pt x="103" y="185"/>
                  </a:lnTo>
                  <a:lnTo>
                    <a:pt x="113" y="185"/>
                  </a:lnTo>
                  <a:lnTo>
                    <a:pt x="113" y="188"/>
                  </a:lnTo>
                  <a:lnTo>
                    <a:pt x="117" y="188"/>
                  </a:lnTo>
                  <a:lnTo>
                    <a:pt x="117" y="190"/>
                  </a:lnTo>
                  <a:lnTo>
                    <a:pt x="123" y="190"/>
                  </a:lnTo>
                  <a:lnTo>
                    <a:pt x="123" y="195"/>
                  </a:lnTo>
                  <a:lnTo>
                    <a:pt x="125" y="195"/>
                  </a:lnTo>
                  <a:lnTo>
                    <a:pt x="125" y="197"/>
                  </a:lnTo>
                  <a:lnTo>
                    <a:pt x="130" y="197"/>
                  </a:lnTo>
                  <a:lnTo>
                    <a:pt x="130" y="199"/>
                  </a:lnTo>
                  <a:lnTo>
                    <a:pt x="140" y="199"/>
                  </a:lnTo>
                  <a:lnTo>
                    <a:pt x="140" y="201"/>
                  </a:lnTo>
                  <a:lnTo>
                    <a:pt x="142" y="201"/>
                  </a:lnTo>
                  <a:lnTo>
                    <a:pt x="142" y="204"/>
                  </a:lnTo>
                  <a:lnTo>
                    <a:pt x="146" y="204"/>
                  </a:lnTo>
                  <a:lnTo>
                    <a:pt x="146" y="206"/>
                  </a:lnTo>
                  <a:lnTo>
                    <a:pt x="151" y="206"/>
                  </a:lnTo>
                  <a:lnTo>
                    <a:pt x="151" y="208"/>
                  </a:lnTo>
                  <a:lnTo>
                    <a:pt x="157" y="208"/>
                  </a:lnTo>
                  <a:lnTo>
                    <a:pt x="157" y="211"/>
                  </a:lnTo>
                  <a:lnTo>
                    <a:pt x="163" y="211"/>
                  </a:lnTo>
                  <a:lnTo>
                    <a:pt x="163" y="217"/>
                  </a:lnTo>
                  <a:lnTo>
                    <a:pt x="165" y="217"/>
                  </a:lnTo>
                  <a:lnTo>
                    <a:pt x="165" y="220"/>
                  </a:lnTo>
                  <a:lnTo>
                    <a:pt x="169" y="220"/>
                  </a:lnTo>
                  <a:lnTo>
                    <a:pt x="169" y="222"/>
                  </a:lnTo>
                  <a:lnTo>
                    <a:pt x="170" y="222"/>
                  </a:lnTo>
                  <a:lnTo>
                    <a:pt x="170" y="224"/>
                  </a:lnTo>
                  <a:lnTo>
                    <a:pt x="175" y="224"/>
                  </a:lnTo>
                  <a:lnTo>
                    <a:pt x="175" y="227"/>
                  </a:lnTo>
                  <a:lnTo>
                    <a:pt x="177" y="227"/>
                  </a:lnTo>
                  <a:lnTo>
                    <a:pt x="177" y="229"/>
                  </a:lnTo>
                  <a:lnTo>
                    <a:pt x="177" y="229"/>
                  </a:lnTo>
                  <a:lnTo>
                    <a:pt x="177" y="231"/>
                  </a:lnTo>
                  <a:lnTo>
                    <a:pt x="180" y="231"/>
                  </a:lnTo>
                  <a:lnTo>
                    <a:pt x="180" y="236"/>
                  </a:lnTo>
                  <a:lnTo>
                    <a:pt x="182" y="236"/>
                  </a:lnTo>
                  <a:lnTo>
                    <a:pt x="182" y="238"/>
                  </a:lnTo>
                  <a:lnTo>
                    <a:pt x="183" y="238"/>
                  </a:lnTo>
                  <a:lnTo>
                    <a:pt x="183" y="240"/>
                  </a:lnTo>
                  <a:lnTo>
                    <a:pt x="184" y="240"/>
                  </a:lnTo>
                  <a:lnTo>
                    <a:pt x="184" y="243"/>
                  </a:lnTo>
                  <a:lnTo>
                    <a:pt x="190" y="243"/>
                  </a:lnTo>
                  <a:lnTo>
                    <a:pt x="190" y="246"/>
                  </a:lnTo>
                  <a:lnTo>
                    <a:pt x="191" y="246"/>
                  </a:lnTo>
                  <a:lnTo>
                    <a:pt x="191" y="248"/>
                  </a:lnTo>
                  <a:lnTo>
                    <a:pt x="192" y="248"/>
                  </a:lnTo>
                  <a:lnTo>
                    <a:pt x="192" y="251"/>
                  </a:lnTo>
                  <a:lnTo>
                    <a:pt x="192" y="251"/>
                  </a:lnTo>
                  <a:lnTo>
                    <a:pt x="192" y="255"/>
                  </a:lnTo>
                  <a:lnTo>
                    <a:pt x="195" y="255"/>
                  </a:lnTo>
                  <a:lnTo>
                    <a:pt x="195" y="258"/>
                  </a:lnTo>
                  <a:lnTo>
                    <a:pt x="197" y="258"/>
                  </a:lnTo>
                  <a:lnTo>
                    <a:pt x="197" y="262"/>
                  </a:lnTo>
                  <a:lnTo>
                    <a:pt x="200" y="262"/>
                  </a:lnTo>
                  <a:lnTo>
                    <a:pt x="200" y="265"/>
                  </a:lnTo>
                  <a:lnTo>
                    <a:pt x="201" y="265"/>
                  </a:lnTo>
                  <a:lnTo>
                    <a:pt x="201" y="267"/>
                  </a:lnTo>
                  <a:lnTo>
                    <a:pt x="203" y="267"/>
                  </a:lnTo>
                  <a:lnTo>
                    <a:pt x="203" y="269"/>
                  </a:lnTo>
                  <a:lnTo>
                    <a:pt x="207" y="269"/>
                  </a:lnTo>
                  <a:lnTo>
                    <a:pt x="207" y="271"/>
                  </a:lnTo>
                  <a:lnTo>
                    <a:pt x="213" y="271"/>
                  </a:lnTo>
                  <a:lnTo>
                    <a:pt x="213" y="281"/>
                  </a:lnTo>
                  <a:lnTo>
                    <a:pt x="215" y="281"/>
                  </a:lnTo>
                  <a:lnTo>
                    <a:pt x="215" y="283"/>
                  </a:lnTo>
                  <a:lnTo>
                    <a:pt x="218" y="283"/>
                  </a:lnTo>
                  <a:lnTo>
                    <a:pt x="218" y="285"/>
                  </a:lnTo>
                  <a:lnTo>
                    <a:pt x="220" y="285"/>
                  </a:lnTo>
                  <a:lnTo>
                    <a:pt x="220" y="294"/>
                  </a:lnTo>
                  <a:lnTo>
                    <a:pt x="222" y="294"/>
                  </a:lnTo>
                  <a:lnTo>
                    <a:pt x="222" y="297"/>
                  </a:lnTo>
                  <a:lnTo>
                    <a:pt x="225" y="297"/>
                  </a:lnTo>
                  <a:lnTo>
                    <a:pt x="225" y="304"/>
                  </a:lnTo>
                  <a:lnTo>
                    <a:pt x="228" y="304"/>
                  </a:lnTo>
                  <a:lnTo>
                    <a:pt x="228" y="306"/>
                  </a:lnTo>
                  <a:lnTo>
                    <a:pt x="228" y="306"/>
                  </a:lnTo>
                  <a:lnTo>
                    <a:pt x="228" y="308"/>
                  </a:lnTo>
                  <a:lnTo>
                    <a:pt x="230" y="308"/>
                  </a:lnTo>
                  <a:lnTo>
                    <a:pt x="230" y="311"/>
                  </a:lnTo>
                  <a:lnTo>
                    <a:pt x="232" y="311"/>
                  </a:lnTo>
                  <a:lnTo>
                    <a:pt x="232" y="315"/>
                  </a:lnTo>
                  <a:lnTo>
                    <a:pt x="238" y="315"/>
                  </a:lnTo>
                  <a:lnTo>
                    <a:pt x="238" y="317"/>
                  </a:lnTo>
                  <a:lnTo>
                    <a:pt x="240" y="317"/>
                  </a:lnTo>
                  <a:lnTo>
                    <a:pt x="240" y="320"/>
                  </a:lnTo>
                  <a:lnTo>
                    <a:pt x="242" y="320"/>
                  </a:lnTo>
                  <a:lnTo>
                    <a:pt x="242" y="324"/>
                  </a:lnTo>
                  <a:lnTo>
                    <a:pt x="245" y="324"/>
                  </a:lnTo>
                  <a:lnTo>
                    <a:pt x="245" y="331"/>
                  </a:lnTo>
                  <a:lnTo>
                    <a:pt x="245" y="331"/>
                  </a:lnTo>
                  <a:lnTo>
                    <a:pt x="245" y="333"/>
                  </a:lnTo>
                  <a:lnTo>
                    <a:pt x="247" y="333"/>
                  </a:lnTo>
                  <a:lnTo>
                    <a:pt x="247" y="338"/>
                  </a:lnTo>
                  <a:lnTo>
                    <a:pt x="253" y="338"/>
                  </a:lnTo>
                  <a:lnTo>
                    <a:pt x="253" y="342"/>
                  </a:lnTo>
                  <a:lnTo>
                    <a:pt x="260" y="342"/>
                  </a:lnTo>
                  <a:lnTo>
                    <a:pt x="260" y="348"/>
                  </a:lnTo>
                  <a:lnTo>
                    <a:pt x="262" y="348"/>
                  </a:lnTo>
                  <a:lnTo>
                    <a:pt x="262" y="351"/>
                  </a:lnTo>
                  <a:lnTo>
                    <a:pt x="264" y="351"/>
                  </a:lnTo>
                  <a:lnTo>
                    <a:pt x="264" y="353"/>
                  </a:lnTo>
                  <a:lnTo>
                    <a:pt x="268" y="353"/>
                  </a:lnTo>
                  <a:lnTo>
                    <a:pt x="268" y="355"/>
                  </a:lnTo>
                  <a:lnTo>
                    <a:pt x="270" y="355"/>
                  </a:lnTo>
                  <a:lnTo>
                    <a:pt x="270" y="360"/>
                  </a:lnTo>
                  <a:lnTo>
                    <a:pt x="273" y="360"/>
                  </a:lnTo>
                  <a:lnTo>
                    <a:pt x="273" y="362"/>
                  </a:lnTo>
                  <a:lnTo>
                    <a:pt x="274" y="362"/>
                  </a:lnTo>
                  <a:lnTo>
                    <a:pt x="274" y="365"/>
                  </a:lnTo>
                  <a:lnTo>
                    <a:pt x="278" y="365"/>
                  </a:lnTo>
                  <a:lnTo>
                    <a:pt x="278" y="369"/>
                  </a:lnTo>
                  <a:lnTo>
                    <a:pt x="282" y="369"/>
                  </a:lnTo>
                  <a:lnTo>
                    <a:pt x="282" y="378"/>
                  </a:lnTo>
                  <a:lnTo>
                    <a:pt x="284" y="378"/>
                  </a:lnTo>
                  <a:lnTo>
                    <a:pt x="284" y="381"/>
                  </a:lnTo>
                  <a:lnTo>
                    <a:pt x="285" y="381"/>
                  </a:lnTo>
                  <a:lnTo>
                    <a:pt x="285" y="387"/>
                  </a:lnTo>
                  <a:lnTo>
                    <a:pt x="287" y="387"/>
                  </a:lnTo>
                  <a:lnTo>
                    <a:pt x="287" y="390"/>
                  </a:lnTo>
                  <a:lnTo>
                    <a:pt x="290" y="390"/>
                  </a:lnTo>
                  <a:lnTo>
                    <a:pt x="290" y="392"/>
                  </a:lnTo>
                  <a:lnTo>
                    <a:pt x="293" y="392"/>
                  </a:lnTo>
                  <a:lnTo>
                    <a:pt x="293" y="394"/>
                  </a:lnTo>
                  <a:lnTo>
                    <a:pt x="293" y="394"/>
                  </a:lnTo>
                  <a:lnTo>
                    <a:pt x="293" y="397"/>
                  </a:lnTo>
                  <a:lnTo>
                    <a:pt x="297" y="397"/>
                  </a:lnTo>
                  <a:lnTo>
                    <a:pt x="297" y="399"/>
                  </a:lnTo>
                  <a:lnTo>
                    <a:pt x="299" y="399"/>
                  </a:lnTo>
                  <a:lnTo>
                    <a:pt x="299" y="401"/>
                  </a:lnTo>
                  <a:lnTo>
                    <a:pt x="310" y="401"/>
                  </a:lnTo>
                  <a:lnTo>
                    <a:pt x="310" y="406"/>
                  </a:lnTo>
                  <a:lnTo>
                    <a:pt x="311" y="406"/>
                  </a:lnTo>
                  <a:lnTo>
                    <a:pt x="311" y="408"/>
                  </a:lnTo>
                  <a:lnTo>
                    <a:pt x="312" y="408"/>
                  </a:lnTo>
                  <a:lnTo>
                    <a:pt x="312" y="410"/>
                  </a:lnTo>
                  <a:lnTo>
                    <a:pt x="314" y="410"/>
                  </a:lnTo>
                  <a:lnTo>
                    <a:pt x="314" y="417"/>
                  </a:lnTo>
                  <a:lnTo>
                    <a:pt x="318" y="417"/>
                  </a:lnTo>
                  <a:lnTo>
                    <a:pt x="318" y="420"/>
                  </a:lnTo>
                  <a:lnTo>
                    <a:pt x="322" y="420"/>
                  </a:lnTo>
                  <a:lnTo>
                    <a:pt x="322" y="424"/>
                  </a:lnTo>
                  <a:lnTo>
                    <a:pt x="324" y="424"/>
                  </a:lnTo>
                  <a:lnTo>
                    <a:pt x="324" y="427"/>
                  </a:lnTo>
                  <a:lnTo>
                    <a:pt x="325" y="427"/>
                  </a:lnTo>
                  <a:lnTo>
                    <a:pt x="325" y="429"/>
                  </a:lnTo>
                  <a:lnTo>
                    <a:pt x="327" y="429"/>
                  </a:lnTo>
                  <a:lnTo>
                    <a:pt x="327" y="431"/>
                  </a:lnTo>
                  <a:lnTo>
                    <a:pt x="328" y="431"/>
                  </a:lnTo>
                  <a:lnTo>
                    <a:pt x="328" y="433"/>
                  </a:lnTo>
                  <a:lnTo>
                    <a:pt x="335" y="433"/>
                  </a:lnTo>
                  <a:lnTo>
                    <a:pt x="335" y="439"/>
                  </a:lnTo>
                  <a:lnTo>
                    <a:pt x="337" y="439"/>
                  </a:lnTo>
                  <a:lnTo>
                    <a:pt x="337" y="444"/>
                  </a:lnTo>
                  <a:lnTo>
                    <a:pt x="343" y="444"/>
                  </a:lnTo>
                  <a:lnTo>
                    <a:pt x="343" y="448"/>
                  </a:lnTo>
                  <a:lnTo>
                    <a:pt x="344" y="448"/>
                  </a:lnTo>
                  <a:lnTo>
                    <a:pt x="344" y="451"/>
                  </a:lnTo>
                  <a:lnTo>
                    <a:pt x="347" y="451"/>
                  </a:lnTo>
                  <a:lnTo>
                    <a:pt x="347" y="453"/>
                  </a:lnTo>
                  <a:lnTo>
                    <a:pt x="349" y="453"/>
                  </a:lnTo>
                  <a:lnTo>
                    <a:pt x="349" y="455"/>
                  </a:lnTo>
                  <a:lnTo>
                    <a:pt x="350" y="455"/>
                  </a:lnTo>
                  <a:lnTo>
                    <a:pt x="350" y="462"/>
                  </a:lnTo>
                  <a:lnTo>
                    <a:pt x="350" y="462"/>
                  </a:lnTo>
                  <a:lnTo>
                    <a:pt x="350" y="464"/>
                  </a:lnTo>
                  <a:lnTo>
                    <a:pt x="354" y="464"/>
                  </a:lnTo>
                  <a:lnTo>
                    <a:pt x="354" y="467"/>
                  </a:lnTo>
                  <a:lnTo>
                    <a:pt x="357" y="467"/>
                  </a:lnTo>
                  <a:lnTo>
                    <a:pt x="357" y="469"/>
                  </a:lnTo>
                  <a:lnTo>
                    <a:pt x="360" y="469"/>
                  </a:lnTo>
                  <a:lnTo>
                    <a:pt x="360" y="471"/>
                  </a:lnTo>
                  <a:lnTo>
                    <a:pt x="362" y="471"/>
                  </a:lnTo>
                  <a:lnTo>
                    <a:pt x="362" y="476"/>
                  </a:lnTo>
                  <a:lnTo>
                    <a:pt x="366" y="476"/>
                  </a:lnTo>
                  <a:lnTo>
                    <a:pt x="366" y="478"/>
                  </a:lnTo>
                  <a:lnTo>
                    <a:pt x="366" y="478"/>
                  </a:lnTo>
                  <a:lnTo>
                    <a:pt x="366" y="481"/>
                  </a:lnTo>
                  <a:lnTo>
                    <a:pt x="370" y="481"/>
                  </a:lnTo>
                  <a:lnTo>
                    <a:pt x="370" y="483"/>
                  </a:lnTo>
                  <a:lnTo>
                    <a:pt x="372" y="483"/>
                  </a:lnTo>
                  <a:lnTo>
                    <a:pt x="372" y="485"/>
                  </a:lnTo>
                  <a:lnTo>
                    <a:pt x="375" y="485"/>
                  </a:lnTo>
                  <a:lnTo>
                    <a:pt x="375" y="490"/>
                  </a:lnTo>
                  <a:lnTo>
                    <a:pt x="377" y="490"/>
                  </a:lnTo>
                  <a:lnTo>
                    <a:pt x="377" y="492"/>
                  </a:lnTo>
                  <a:lnTo>
                    <a:pt x="378" y="492"/>
                  </a:lnTo>
                  <a:lnTo>
                    <a:pt x="378" y="494"/>
                  </a:lnTo>
                  <a:lnTo>
                    <a:pt x="385" y="494"/>
                  </a:lnTo>
                  <a:lnTo>
                    <a:pt x="385" y="499"/>
                  </a:lnTo>
                  <a:lnTo>
                    <a:pt x="387" y="499"/>
                  </a:lnTo>
                  <a:lnTo>
                    <a:pt x="387" y="506"/>
                  </a:lnTo>
                  <a:lnTo>
                    <a:pt x="389" y="506"/>
                  </a:lnTo>
                  <a:lnTo>
                    <a:pt x="389" y="508"/>
                  </a:lnTo>
                  <a:lnTo>
                    <a:pt x="395" y="508"/>
                  </a:lnTo>
                  <a:lnTo>
                    <a:pt x="395" y="510"/>
                  </a:lnTo>
                  <a:lnTo>
                    <a:pt x="395" y="510"/>
                  </a:lnTo>
                  <a:lnTo>
                    <a:pt x="395" y="513"/>
                  </a:lnTo>
                  <a:lnTo>
                    <a:pt x="399" y="513"/>
                  </a:lnTo>
                  <a:lnTo>
                    <a:pt x="399" y="515"/>
                  </a:lnTo>
                  <a:lnTo>
                    <a:pt x="400" y="515"/>
                  </a:lnTo>
                  <a:lnTo>
                    <a:pt x="400" y="517"/>
                  </a:lnTo>
                  <a:lnTo>
                    <a:pt x="402" y="517"/>
                  </a:lnTo>
                  <a:lnTo>
                    <a:pt x="402" y="520"/>
                  </a:lnTo>
                  <a:lnTo>
                    <a:pt x="404" y="520"/>
                  </a:lnTo>
                  <a:lnTo>
                    <a:pt x="404" y="522"/>
                  </a:lnTo>
                  <a:lnTo>
                    <a:pt x="404" y="522"/>
                  </a:lnTo>
                  <a:lnTo>
                    <a:pt x="404" y="528"/>
                  </a:lnTo>
                  <a:lnTo>
                    <a:pt x="410" y="528"/>
                  </a:lnTo>
                  <a:lnTo>
                    <a:pt x="410" y="530"/>
                  </a:lnTo>
                  <a:lnTo>
                    <a:pt x="414" y="530"/>
                  </a:lnTo>
                  <a:lnTo>
                    <a:pt x="414" y="535"/>
                  </a:lnTo>
                  <a:lnTo>
                    <a:pt x="417" y="535"/>
                  </a:lnTo>
                  <a:lnTo>
                    <a:pt x="417" y="537"/>
                  </a:lnTo>
                  <a:lnTo>
                    <a:pt x="419" y="537"/>
                  </a:lnTo>
                  <a:lnTo>
                    <a:pt x="419" y="539"/>
                  </a:lnTo>
                  <a:lnTo>
                    <a:pt x="422" y="539"/>
                  </a:lnTo>
                  <a:lnTo>
                    <a:pt x="422" y="546"/>
                  </a:lnTo>
                  <a:lnTo>
                    <a:pt x="424" y="546"/>
                  </a:lnTo>
                  <a:lnTo>
                    <a:pt x="424" y="548"/>
                  </a:lnTo>
                  <a:lnTo>
                    <a:pt x="425" y="548"/>
                  </a:lnTo>
                  <a:lnTo>
                    <a:pt x="425" y="551"/>
                  </a:lnTo>
                  <a:lnTo>
                    <a:pt x="427" y="551"/>
                  </a:lnTo>
                  <a:lnTo>
                    <a:pt x="427" y="557"/>
                  </a:lnTo>
                  <a:lnTo>
                    <a:pt x="429" y="557"/>
                  </a:lnTo>
                  <a:lnTo>
                    <a:pt x="429" y="560"/>
                  </a:lnTo>
                  <a:lnTo>
                    <a:pt x="431" y="560"/>
                  </a:lnTo>
                  <a:lnTo>
                    <a:pt x="431" y="562"/>
                  </a:lnTo>
                  <a:lnTo>
                    <a:pt x="432" y="562"/>
                  </a:lnTo>
                  <a:lnTo>
                    <a:pt x="432" y="564"/>
                  </a:lnTo>
                  <a:lnTo>
                    <a:pt x="435" y="564"/>
                  </a:lnTo>
                  <a:lnTo>
                    <a:pt x="435" y="567"/>
                  </a:lnTo>
                  <a:lnTo>
                    <a:pt x="437" y="567"/>
                  </a:lnTo>
                  <a:lnTo>
                    <a:pt x="437" y="571"/>
                  </a:lnTo>
                  <a:lnTo>
                    <a:pt x="440" y="571"/>
                  </a:lnTo>
                  <a:lnTo>
                    <a:pt x="440" y="583"/>
                  </a:lnTo>
                  <a:lnTo>
                    <a:pt x="442" y="583"/>
                  </a:lnTo>
                  <a:lnTo>
                    <a:pt x="442" y="585"/>
                  </a:lnTo>
                  <a:lnTo>
                    <a:pt x="444" y="585"/>
                  </a:lnTo>
                  <a:lnTo>
                    <a:pt x="444" y="592"/>
                  </a:lnTo>
                  <a:lnTo>
                    <a:pt x="446" y="592"/>
                  </a:lnTo>
                  <a:lnTo>
                    <a:pt x="446" y="594"/>
                  </a:lnTo>
                  <a:lnTo>
                    <a:pt x="450" y="594"/>
                  </a:lnTo>
                  <a:lnTo>
                    <a:pt x="450" y="597"/>
                  </a:lnTo>
                  <a:lnTo>
                    <a:pt x="450" y="597"/>
                  </a:lnTo>
                  <a:lnTo>
                    <a:pt x="450" y="611"/>
                  </a:lnTo>
                  <a:lnTo>
                    <a:pt x="452" y="611"/>
                  </a:lnTo>
                  <a:lnTo>
                    <a:pt x="452" y="621"/>
                  </a:lnTo>
                  <a:lnTo>
                    <a:pt x="454" y="621"/>
                  </a:lnTo>
                  <a:lnTo>
                    <a:pt x="454" y="623"/>
                  </a:lnTo>
                  <a:lnTo>
                    <a:pt x="454" y="623"/>
                  </a:lnTo>
                  <a:lnTo>
                    <a:pt x="454" y="637"/>
                  </a:lnTo>
                  <a:lnTo>
                    <a:pt x="456" y="637"/>
                  </a:lnTo>
                  <a:lnTo>
                    <a:pt x="456" y="639"/>
                  </a:lnTo>
                  <a:lnTo>
                    <a:pt x="457" y="639"/>
                  </a:lnTo>
                  <a:lnTo>
                    <a:pt x="457" y="655"/>
                  </a:lnTo>
                  <a:lnTo>
                    <a:pt x="459" y="655"/>
                  </a:lnTo>
                  <a:lnTo>
                    <a:pt x="459" y="660"/>
                  </a:lnTo>
                  <a:lnTo>
                    <a:pt x="462" y="660"/>
                  </a:lnTo>
                  <a:lnTo>
                    <a:pt x="462" y="669"/>
                  </a:lnTo>
                  <a:lnTo>
                    <a:pt x="467" y="669"/>
                  </a:lnTo>
                  <a:lnTo>
                    <a:pt x="467" y="671"/>
                  </a:lnTo>
                  <a:lnTo>
                    <a:pt x="467" y="671"/>
                  </a:lnTo>
                  <a:lnTo>
                    <a:pt x="467" y="673"/>
                  </a:lnTo>
                  <a:lnTo>
                    <a:pt x="469" y="673"/>
                  </a:lnTo>
                  <a:lnTo>
                    <a:pt x="469" y="684"/>
                  </a:lnTo>
                  <a:lnTo>
                    <a:pt x="471" y="684"/>
                  </a:lnTo>
                  <a:lnTo>
                    <a:pt x="471" y="693"/>
                  </a:lnTo>
                  <a:lnTo>
                    <a:pt x="475" y="693"/>
                  </a:lnTo>
                  <a:lnTo>
                    <a:pt x="475" y="702"/>
                  </a:lnTo>
                  <a:lnTo>
                    <a:pt x="477" y="702"/>
                  </a:lnTo>
                  <a:lnTo>
                    <a:pt x="477" y="705"/>
                  </a:lnTo>
                  <a:lnTo>
                    <a:pt x="479" y="705"/>
                  </a:lnTo>
                  <a:lnTo>
                    <a:pt x="479" y="707"/>
                  </a:lnTo>
                  <a:lnTo>
                    <a:pt x="482" y="707"/>
                  </a:lnTo>
                  <a:lnTo>
                    <a:pt x="482" y="714"/>
                  </a:lnTo>
                  <a:lnTo>
                    <a:pt x="484" y="714"/>
                  </a:lnTo>
                  <a:lnTo>
                    <a:pt x="484" y="718"/>
                  </a:lnTo>
                  <a:lnTo>
                    <a:pt x="487" y="718"/>
                  </a:lnTo>
                  <a:lnTo>
                    <a:pt x="487" y="725"/>
                  </a:lnTo>
                  <a:lnTo>
                    <a:pt x="489" y="725"/>
                  </a:lnTo>
                  <a:lnTo>
                    <a:pt x="489" y="727"/>
                  </a:lnTo>
                  <a:lnTo>
                    <a:pt x="490" y="727"/>
                  </a:lnTo>
                  <a:lnTo>
                    <a:pt x="490" y="732"/>
                  </a:lnTo>
                  <a:lnTo>
                    <a:pt x="490" y="732"/>
                  </a:lnTo>
                  <a:lnTo>
                    <a:pt x="490" y="734"/>
                  </a:lnTo>
                  <a:lnTo>
                    <a:pt x="492" y="734"/>
                  </a:lnTo>
                  <a:lnTo>
                    <a:pt x="492" y="737"/>
                  </a:lnTo>
                  <a:lnTo>
                    <a:pt x="492" y="737"/>
                  </a:lnTo>
                  <a:lnTo>
                    <a:pt x="492" y="739"/>
                  </a:lnTo>
                  <a:lnTo>
                    <a:pt x="494" y="739"/>
                  </a:lnTo>
                  <a:lnTo>
                    <a:pt x="494" y="741"/>
                  </a:lnTo>
                  <a:lnTo>
                    <a:pt x="496" y="741"/>
                  </a:lnTo>
                  <a:lnTo>
                    <a:pt x="496" y="744"/>
                  </a:lnTo>
                  <a:lnTo>
                    <a:pt x="497" y="744"/>
                  </a:lnTo>
                  <a:lnTo>
                    <a:pt x="497" y="750"/>
                  </a:lnTo>
                  <a:lnTo>
                    <a:pt x="497" y="750"/>
                  </a:lnTo>
                  <a:lnTo>
                    <a:pt x="497" y="754"/>
                  </a:lnTo>
                  <a:lnTo>
                    <a:pt x="500" y="754"/>
                  </a:lnTo>
                  <a:lnTo>
                    <a:pt x="500" y="758"/>
                  </a:lnTo>
                  <a:lnTo>
                    <a:pt x="501" y="758"/>
                  </a:lnTo>
                  <a:lnTo>
                    <a:pt x="501" y="761"/>
                  </a:lnTo>
                  <a:lnTo>
                    <a:pt x="502" y="761"/>
                  </a:lnTo>
                  <a:lnTo>
                    <a:pt x="502" y="763"/>
                  </a:lnTo>
                  <a:lnTo>
                    <a:pt x="502" y="763"/>
                  </a:lnTo>
                  <a:lnTo>
                    <a:pt x="502" y="765"/>
                  </a:lnTo>
                  <a:lnTo>
                    <a:pt x="502" y="765"/>
                  </a:lnTo>
                  <a:lnTo>
                    <a:pt x="502" y="768"/>
                  </a:lnTo>
                  <a:lnTo>
                    <a:pt x="504" y="768"/>
                  </a:lnTo>
                  <a:lnTo>
                    <a:pt x="504" y="770"/>
                  </a:lnTo>
                  <a:lnTo>
                    <a:pt x="507" y="770"/>
                  </a:lnTo>
                  <a:lnTo>
                    <a:pt x="507" y="772"/>
                  </a:lnTo>
                  <a:lnTo>
                    <a:pt x="508" y="772"/>
                  </a:lnTo>
                  <a:lnTo>
                    <a:pt x="508" y="775"/>
                  </a:lnTo>
                  <a:lnTo>
                    <a:pt x="508" y="775"/>
                  </a:lnTo>
                  <a:lnTo>
                    <a:pt x="508" y="777"/>
                  </a:lnTo>
                  <a:lnTo>
                    <a:pt x="509" y="777"/>
                  </a:lnTo>
                  <a:lnTo>
                    <a:pt x="509" y="779"/>
                  </a:lnTo>
                  <a:lnTo>
                    <a:pt x="511" y="779"/>
                  </a:lnTo>
                  <a:lnTo>
                    <a:pt x="511" y="781"/>
                  </a:lnTo>
                  <a:lnTo>
                    <a:pt x="515" y="781"/>
                  </a:lnTo>
                  <a:lnTo>
                    <a:pt x="515" y="784"/>
                  </a:lnTo>
                  <a:lnTo>
                    <a:pt x="521" y="784"/>
                  </a:lnTo>
                  <a:lnTo>
                    <a:pt x="521" y="786"/>
                  </a:lnTo>
                  <a:lnTo>
                    <a:pt x="522" y="786"/>
                  </a:lnTo>
                  <a:lnTo>
                    <a:pt x="522" y="788"/>
                  </a:lnTo>
                  <a:lnTo>
                    <a:pt x="523" y="788"/>
                  </a:lnTo>
                  <a:lnTo>
                    <a:pt x="523" y="791"/>
                  </a:lnTo>
                  <a:lnTo>
                    <a:pt x="524" y="791"/>
                  </a:lnTo>
                  <a:lnTo>
                    <a:pt x="524" y="795"/>
                  </a:lnTo>
                  <a:lnTo>
                    <a:pt x="527" y="795"/>
                  </a:lnTo>
                  <a:lnTo>
                    <a:pt x="527" y="798"/>
                  </a:lnTo>
                  <a:lnTo>
                    <a:pt x="527" y="798"/>
                  </a:lnTo>
                  <a:lnTo>
                    <a:pt x="527" y="800"/>
                  </a:lnTo>
                  <a:lnTo>
                    <a:pt x="532" y="800"/>
                  </a:lnTo>
                  <a:lnTo>
                    <a:pt x="532" y="802"/>
                  </a:lnTo>
                  <a:lnTo>
                    <a:pt x="534" y="802"/>
                  </a:lnTo>
                  <a:lnTo>
                    <a:pt x="534" y="804"/>
                  </a:lnTo>
                  <a:lnTo>
                    <a:pt x="539" y="804"/>
                  </a:lnTo>
                  <a:lnTo>
                    <a:pt x="539" y="807"/>
                  </a:lnTo>
                  <a:lnTo>
                    <a:pt x="540" y="807"/>
                  </a:lnTo>
                  <a:lnTo>
                    <a:pt x="540" y="811"/>
                  </a:lnTo>
                  <a:lnTo>
                    <a:pt x="542" y="811"/>
                  </a:lnTo>
                  <a:lnTo>
                    <a:pt x="542" y="814"/>
                  </a:lnTo>
                  <a:lnTo>
                    <a:pt x="547" y="814"/>
                  </a:lnTo>
                  <a:lnTo>
                    <a:pt x="547" y="816"/>
                  </a:lnTo>
                  <a:lnTo>
                    <a:pt x="549" y="816"/>
                  </a:lnTo>
                  <a:lnTo>
                    <a:pt x="549" y="818"/>
                  </a:lnTo>
                  <a:lnTo>
                    <a:pt x="549" y="818"/>
                  </a:lnTo>
                  <a:lnTo>
                    <a:pt x="549" y="821"/>
                  </a:lnTo>
                  <a:lnTo>
                    <a:pt x="552" y="821"/>
                  </a:lnTo>
                  <a:lnTo>
                    <a:pt x="552" y="824"/>
                  </a:lnTo>
                  <a:lnTo>
                    <a:pt x="554" y="824"/>
                  </a:lnTo>
                  <a:lnTo>
                    <a:pt x="554" y="826"/>
                  </a:lnTo>
                  <a:lnTo>
                    <a:pt x="557" y="826"/>
                  </a:lnTo>
                  <a:lnTo>
                    <a:pt x="557" y="829"/>
                  </a:lnTo>
                  <a:lnTo>
                    <a:pt x="557" y="829"/>
                  </a:lnTo>
                  <a:lnTo>
                    <a:pt x="557" y="831"/>
                  </a:lnTo>
                  <a:lnTo>
                    <a:pt x="563" y="831"/>
                  </a:lnTo>
                  <a:lnTo>
                    <a:pt x="563" y="833"/>
                  </a:lnTo>
                  <a:lnTo>
                    <a:pt x="565" y="833"/>
                  </a:lnTo>
                  <a:lnTo>
                    <a:pt x="565" y="835"/>
                  </a:lnTo>
                  <a:lnTo>
                    <a:pt x="567" y="835"/>
                  </a:lnTo>
                  <a:lnTo>
                    <a:pt x="567" y="842"/>
                  </a:lnTo>
                  <a:lnTo>
                    <a:pt x="569" y="842"/>
                  </a:lnTo>
                  <a:lnTo>
                    <a:pt x="569" y="847"/>
                  </a:lnTo>
                  <a:lnTo>
                    <a:pt x="574" y="847"/>
                  </a:lnTo>
                  <a:lnTo>
                    <a:pt x="574" y="849"/>
                  </a:lnTo>
                  <a:lnTo>
                    <a:pt x="576" y="849"/>
                  </a:lnTo>
                  <a:lnTo>
                    <a:pt x="576" y="858"/>
                  </a:lnTo>
                  <a:lnTo>
                    <a:pt x="579" y="858"/>
                  </a:lnTo>
                  <a:lnTo>
                    <a:pt x="579" y="861"/>
                  </a:lnTo>
                  <a:lnTo>
                    <a:pt x="580" y="861"/>
                  </a:lnTo>
                  <a:lnTo>
                    <a:pt x="580" y="868"/>
                  </a:lnTo>
                  <a:lnTo>
                    <a:pt x="582" y="868"/>
                  </a:lnTo>
                  <a:lnTo>
                    <a:pt x="582" y="870"/>
                  </a:lnTo>
                  <a:lnTo>
                    <a:pt x="583" y="870"/>
                  </a:lnTo>
                  <a:lnTo>
                    <a:pt x="583" y="872"/>
                  </a:lnTo>
                  <a:lnTo>
                    <a:pt x="584" y="872"/>
                  </a:lnTo>
                  <a:lnTo>
                    <a:pt x="584" y="875"/>
                  </a:lnTo>
                  <a:lnTo>
                    <a:pt x="585" y="875"/>
                  </a:lnTo>
                  <a:lnTo>
                    <a:pt x="585" y="877"/>
                  </a:lnTo>
                  <a:lnTo>
                    <a:pt x="589" y="877"/>
                  </a:lnTo>
                  <a:lnTo>
                    <a:pt x="589" y="879"/>
                  </a:lnTo>
                  <a:lnTo>
                    <a:pt x="592" y="879"/>
                  </a:lnTo>
                  <a:lnTo>
                    <a:pt x="592" y="884"/>
                  </a:lnTo>
                  <a:lnTo>
                    <a:pt x="594" y="884"/>
                  </a:lnTo>
                  <a:lnTo>
                    <a:pt x="594" y="894"/>
                  </a:lnTo>
                  <a:lnTo>
                    <a:pt x="597" y="894"/>
                  </a:lnTo>
                  <a:lnTo>
                    <a:pt x="597" y="899"/>
                  </a:lnTo>
                  <a:lnTo>
                    <a:pt x="599" y="899"/>
                  </a:lnTo>
                  <a:lnTo>
                    <a:pt x="599" y="910"/>
                  </a:lnTo>
                  <a:lnTo>
                    <a:pt x="601" y="910"/>
                  </a:lnTo>
                  <a:lnTo>
                    <a:pt x="601" y="924"/>
                  </a:lnTo>
                  <a:lnTo>
                    <a:pt x="602" y="924"/>
                  </a:lnTo>
                  <a:lnTo>
                    <a:pt x="602" y="926"/>
                  </a:lnTo>
                  <a:lnTo>
                    <a:pt x="605" y="926"/>
                  </a:lnTo>
                  <a:lnTo>
                    <a:pt x="605" y="931"/>
                  </a:lnTo>
                  <a:lnTo>
                    <a:pt x="605" y="931"/>
                  </a:lnTo>
                  <a:lnTo>
                    <a:pt x="605" y="933"/>
                  </a:lnTo>
                  <a:lnTo>
                    <a:pt x="607" y="933"/>
                  </a:lnTo>
                  <a:lnTo>
                    <a:pt x="607" y="938"/>
                  </a:lnTo>
                  <a:lnTo>
                    <a:pt x="609" y="938"/>
                  </a:lnTo>
                  <a:lnTo>
                    <a:pt x="609" y="942"/>
                  </a:lnTo>
                  <a:lnTo>
                    <a:pt x="610" y="942"/>
                  </a:lnTo>
                  <a:lnTo>
                    <a:pt x="610" y="945"/>
                  </a:lnTo>
                  <a:lnTo>
                    <a:pt x="611" y="945"/>
                  </a:lnTo>
                  <a:lnTo>
                    <a:pt x="611" y="947"/>
                  </a:lnTo>
                  <a:lnTo>
                    <a:pt x="612" y="947"/>
                  </a:lnTo>
                  <a:lnTo>
                    <a:pt x="612" y="955"/>
                  </a:lnTo>
                  <a:lnTo>
                    <a:pt x="614" y="955"/>
                  </a:lnTo>
                  <a:lnTo>
                    <a:pt x="614" y="969"/>
                  </a:lnTo>
                  <a:lnTo>
                    <a:pt x="614" y="969"/>
                  </a:lnTo>
                  <a:lnTo>
                    <a:pt x="614" y="971"/>
                  </a:lnTo>
                  <a:lnTo>
                    <a:pt x="615" y="971"/>
                  </a:lnTo>
                  <a:lnTo>
                    <a:pt x="615" y="973"/>
                  </a:lnTo>
                  <a:lnTo>
                    <a:pt x="615" y="973"/>
                  </a:lnTo>
                  <a:lnTo>
                    <a:pt x="615" y="976"/>
                  </a:lnTo>
                  <a:lnTo>
                    <a:pt x="616" y="976"/>
                  </a:lnTo>
                  <a:lnTo>
                    <a:pt x="616" y="978"/>
                  </a:lnTo>
                  <a:lnTo>
                    <a:pt x="616" y="978"/>
                  </a:lnTo>
                  <a:lnTo>
                    <a:pt x="616" y="980"/>
                  </a:lnTo>
                  <a:lnTo>
                    <a:pt x="619" y="980"/>
                  </a:lnTo>
                  <a:lnTo>
                    <a:pt x="619" y="982"/>
                  </a:lnTo>
                  <a:lnTo>
                    <a:pt x="619" y="982"/>
                  </a:lnTo>
                  <a:lnTo>
                    <a:pt x="619" y="987"/>
                  </a:lnTo>
                  <a:lnTo>
                    <a:pt x="621" y="987"/>
                  </a:lnTo>
                  <a:lnTo>
                    <a:pt x="621" y="989"/>
                  </a:lnTo>
                  <a:lnTo>
                    <a:pt x="622" y="989"/>
                  </a:lnTo>
                  <a:lnTo>
                    <a:pt x="622" y="992"/>
                  </a:lnTo>
                  <a:lnTo>
                    <a:pt x="624" y="992"/>
                  </a:lnTo>
                  <a:lnTo>
                    <a:pt x="624" y="1003"/>
                  </a:lnTo>
                  <a:lnTo>
                    <a:pt x="626" y="1003"/>
                  </a:lnTo>
                  <a:lnTo>
                    <a:pt x="626" y="1012"/>
                  </a:lnTo>
                  <a:lnTo>
                    <a:pt x="628" y="1012"/>
                  </a:lnTo>
                  <a:lnTo>
                    <a:pt x="628" y="1016"/>
                  </a:lnTo>
                  <a:lnTo>
                    <a:pt x="629" y="1016"/>
                  </a:lnTo>
                  <a:lnTo>
                    <a:pt x="629" y="1025"/>
                  </a:lnTo>
                  <a:lnTo>
                    <a:pt x="631" y="1025"/>
                  </a:lnTo>
                  <a:lnTo>
                    <a:pt x="631" y="1027"/>
                  </a:lnTo>
                  <a:lnTo>
                    <a:pt x="632" y="1027"/>
                  </a:lnTo>
                  <a:lnTo>
                    <a:pt x="632" y="1030"/>
                  </a:lnTo>
                  <a:lnTo>
                    <a:pt x="632" y="1030"/>
                  </a:lnTo>
                  <a:lnTo>
                    <a:pt x="632" y="1036"/>
                  </a:lnTo>
                  <a:lnTo>
                    <a:pt x="634" y="1036"/>
                  </a:lnTo>
                  <a:lnTo>
                    <a:pt x="634" y="1041"/>
                  </a:lnTo>
                  <a:lnTo>
                    <a:pt x="637" y="1041"/>
                  </a:lnTo>
                  <a:lnTo>
                    <a:pt x="637" y="1043"/>
                  </a:lnTo>
                  <a:lnTo>
                    <a:pt x="639" y="1043"/>
                  </a:lnTo>
                  <a:lnTo>
                    <a:pt x="639" y="1053"/>
                  </a:lnTo>
                  <a:lnTo>
                    <a:pt x="641" y="1053"/>
                  </a:lnTo>
                  <a:lnTo>
                    <a:pt x="641" y="1059"/>
                  </a:lnTo>
                  <a:lnTo>
                    <a:pt x="647" y="1059"/>
                  </a:lnTo>
                  <a:lnTo>
                    <a:pt x="647" y="1066"/>
                  </a:lnTo>
                  <a:lnTo>
                    <a:pt x="648" y="1066"/>
                  </a:lnTo>
                  <a:lnTo>
                    <a:pt x="648" y="1069"/>
                  </a:lnTo>
                  <a:lnTo>
                    <a:pt x="649" y="1069"/>
                  </a:lnTo>
                  <a:lnTo>
                    <a:pt x="649" y="1071"/>
                  </a:lnTo>
                  <a:lnTo>
                    <a:pt x="649" y="1071"/>
                  </a:lnTo>
                  <a:lnTo>
                    <a:pt x="649" y="1077"/>
                  </a:lnTo>
                  <a:lnTo>
                    <a:pt x="651" y="1077"/>
                  </a:lnTo>
                  <a:lnTo>
                    <a:pt x="651" y="1079"/>
                  </a:lnTo>
                  <a:lnTo>
                    <a:pt x="654" y="1079"/>
                  </a:lnTo>
                  <a:lnTo>
                    <a:pt x="654" y="1088"/>
                  </a:lnTo>
                  <a:lnTo>
                    <a:pt x="659" y="1088"/>
                  </a:lnTo>
                  <a:lnTo>
                    <a:pt x="659" y="1090"/>
                  </a:lnTo>
                  <a:lnTo>
                    <a:pt x="662" y="1090"/>
                  </a:lnTo>
                  <a:lnTo>
                    <a:pt x="662" y="1095"/>
                  </a:lnTo>
                  <a:lnTo>
                    <a:pt x="663" y="1095"/>
                  </a:lnTo>
                  <a:lnTo>
                    <a:pt x="663" y="1100"/>
                  </a:lnTo>
                  <a:lnTo>
                    <a:pt x="664" y="1100"/>
                  </a:lnTo>
                  <a:lnTo>
                    <a:pt x="664" y="1102"/>
                  </a:lnTo>
                  <a:lnTo>
                    <a:pt x="664" y="1102"/>
                  </a:lnTo>
                  <a:lnTo>
                    <a:pt x="664" y="1104"/>
                  </a:lnTo>
                  <a:lnTo>
                    <a:pt x="666" y="1104"/>
                  </a:lnTo>
                  <a:lnTo>
                    <a:pt x="666" y="1107"/>
                  </a:lnTo>
                  <a:lnTo>
                    <a:pt x="666" y="1107"/>
                  </a:lnTo>
                  <a:lnTo>
                    <a:pt x="666" y="1109"/>
                  </a:lnTo>
                  <a:lnTo>
                    <a:pt x="670" y="1109"/>
                  </a:lnTo>
                  <a:lnTo>
                    <a:pt x="670" y="1111"/>
                  </a:lnTo>
                  <a:lnTo>
                    <a:pt x="675" y="1111"/>
                  </a:lnTo>
                  <a:lnTo>
                    <a:pt x="675" y="1113"/>
                  </a:lnTo>
                  <a:lnTo>
                    <a:pt x="677" y="1113"/>
                  </a:lnTo>
                  <a:lnTo>
                    <a:pt x="677" y="1116"/>
                  </a:lnTo>
                  <a:lnTo>
                    <a:pt x="679" y="1116"/>
                  </a:lnTo>
                  <a:lnTo>
                    <a:pt x="679" y="1123"/>
                  </a:lnTo>
                  <a:lnTo>
                    <a:pt x="681" y="1123"/>
                  </a:lnTo>
                  <a:lnTo>
                    <a:pt x="681" y="1125"/>
                  </a:lnTo>
                  <a:lnTo>
                    <a:pt x="684" y="1125"/>
                  </a:lnTo>
                  <a:lnTo>
                    <a:pt x="684" y="1127"/>
                  </a:lnTo>
                  <a:lnTo>
                    <a:pt x="684" y="1127"/>
                  </a:lnTo>
                  <a:lnTo>
                    <a:pt x="684" y="1129"/>
                  </a:lnTo>
                  <a:lnTo>
                    <a:pt x="689" y="1129"/>
                  </a:lnTo>
                  <a:lnTo>
                    <a:pt x="689" y="1138"/>
                  </a:lnTo>
                  <a:lnTo>
                    <a:pt x="691" y="1138"/>
                  </a:lnTo>
                  <a:lnTo>
                    <a:pt x="691" y="1142"/>
                  </a:lnTo>
                  <a:lnTo>
                    <a:pt x="694" y="1142"/>
                  </a:lnTo>
                  <a:lnTo>
                    <a:pt x="694" y="1149"/>
                  </a:lnTo>
                  <a:lnTo>
                    <a:pt x="697" y="1149"/>
                  </a:lnTo>
                  <a:lnTo>
                    <a:pt x="697" y="1156"/>
                  </a:lnTo>
                  <a:lnTo>
                    <a:pt x="699" y="1156"/>
                  </a:lnTo>
                  <a:lnTo>
                    <a:pt x="699" y="1161"/>
                  </a:lnTo>
                  <a:lnTo>
                    <a:pt x="702" y="1161"/>
                  </a:lnTo>
                  <a:lnTo>
                    <a:pt x="702" y="1170"/>
                  </a:lnTo>
                  <a:lnTo>
                    <a:pt x="704" y="1170"/>
                  </a:lnTo>
                  <a:lnTo>
                    <a:pt x="704" y="1174"/>
                  </a:lnTo>
                  <a:lnTo>
                    <a:pt x="709" y="1174"/>
                  </a:lnTo>
                  <a:lnTo>
                    <a:pt x="709" y="1177"/>
                  </a:lnTo>
                  <a:lnTo>
                    <a:pt x="709" y="1177"/>
                  </a:lnTo>
                  <a:lnTo>
                    <a:pt x="709" y="1181"/>
                  </a:lnTo>
                  <a:lnTo>
                    <a:pt x="712" y="1181"/>
                  </a:lnTo>
                  <a:lnTo>
                    <a:pt x="712" y="1183"/>
                  </a:lnTo>
                  <a:lnTo>
                    <a:pt x="714" y="1183"/>
                  </a:lnTo>
                  <a:lnTo>
                    <a:pt x="714" y="1186"/>
                  </a:lnTo>
                  <a:lnTo>
                    <a:pt x="714" y="1186"/>
                  </a:lnTo>
                  <a:lnTo>
                    <a:pt x="714" y="1188"/>
                  </a:lnTo>
                  <a:lnTo>
                    <a:pt x="716" y="1188"/>
                  </a:lnTo>
                  <a:lnTo>
                    <a:pt x="716" y="1196"/>
                  </a:lnTo>
                  <a:lnTo>
                    <a:pt x="722" y="1196"/>
                  </a:lnTo>
                  <a:lnTo>
                    <a:pt x="722" y="1201"/>
                  </a:lnTo>
                  <a:lnTo>
                    <a:pt x="724" y="1201"/>
                  </a:lnTo>
                  <a:lnTo>
                    <a:pt x="724" y="1203"/>
                  </a:lnTo>
                  <a:lnTo>
                    <a:pt x="731" y="1203"/>
                  </a:lnTo>
                  <a:lnTo>
                    <a:pt x="731" y="1205"/>
                  </a:lnTo>
                  <a:lnTo>
                    <a:pt x="734" y="1205"/>
                  </a:lnTo>
                  <a:lnTo>
                    <a:pt x="734" y="1210"/>
                  </a:lnTo>
                  <a:lnTo>
                    <a:pt x="738" y="1210"/>
                  </a:lnTo>
                  <a:lnTo>
                    <a:pt x="738" y="1212"/>
                  </a:lnTo>
                  <a:lnTo>
                    <a:pt x="739" y="1212"/>
                  </a:lnTo>
                  <a:lnTo>
                    <a:pt x="739" y="1214"/>
                  </a:lnTo>
                  <a:lnTo>
                    <a:pt x="746" y="1214"/>
                  </a:lnTo>
                  <a:lnTo>
                    <a:pt x="746" y="1217"/>
                  </a:lnTo>
                  <a:lnTo>
                    <a:pt x="752" y="1217"/>
                  </a:lnTo>
                  <a:lnTo>
                    <a:pt x="752" y="1224"/>
                  </a:lnTo>
                  <a:lnTo>
                    <a:pt x="754" y="1224"/>
                  </a:lnTo>
                  <a:lnTo>
                    <a:pt x="754" y="1226"/>
                  </a:lnTo>
                  <a:lnTo>
                    <a:pt x="759" y="1226"/>
                  </a:lnTo>
                  <a:lnTo>
                    <a:pt x="759" y="1228"/>
                  </a:lnTo>
                  <a:lnTo>
                    <a:pt x="764" y="1228"/>
                  </a:lnTo>
                  <a:lnTo>
                    <a:pt x="764" y="1231"/>
                  </a:lnTo>
                  <a:lnTo>
                    <a:pt x="766" y="1231"/>
                  </a:lnTo>
                  <a:lnTo>
                    <a:pt x="766" y="1233"/>
                  </a:lnTo>
                  <a:lnTo>
                    <a:pt x="769" y="1233"/>
                  </a:lnTo>
                  <a:lnTo>
                    <a:pt x="769" y="1235"/>
                  </a:lnTo>
                  <a:lnTo>
                    <a:pt x="773" y="1235"/>
                  </a:lnTo>
                  <a:lnTo>
                    <a:pt x="773" y="1237"/>
                  </a:lnTo>
                  <a:lnTo>
                    <a:pt x="781" y="1237"/>
                  </a:lnTo>
                  <a:lnTo>
                    <a:pt x="781" y="1240"/>
                  </a:lnTo>
                  <a:lnTo>
                    <a:pt x="789" y="1240"/>
                  </a:lnTo>
                  <a:lnTo>
                    <a:pt x="789" y="1242"/>
                  </a:lnTo>
                  <a:lnTo>
                    <a:pt x="795" y="1242"/>
                  </a:lnTo>
                  <a:lnTo>
                    <a:pt x="795" y="1246"/>
                  </a:lnTo>
                  <a:lnTo>
                    <a:pt x="796" y="1246"/>
                  </a:lnTo>
                  <a:lnTo>
                    <a:pt x="796" y="1248"/>
                  </a:lnTo>
                  <a:lnTo>
                    <a:pt x="804" y="1248"/>
                  </a:lnTo>
                  <a:lnTo>
                    <a:pt x="804" y="1250"/>
                  </a:lnTo>
                  <a:lnTo>
                    <a:pt x="806" y="1250"/>
                  </a:lnTo>
                  <a:lnTo>
                    <a:pt x="806" y="1255"/>
                  </a:lnTo>
                  <a:lnTo>
                    <a:pt x="807" y="1255"/>
                  </a:lnTo>
                  <a:lnTo>
                    <a:pt x="807" y="1257"/>
                  </a:lnTo>
                  <a:lnTo>
                    <a:pt x="809" y="1257"/>
                  </a:lnTo>
                  <a:lnTo>
                    <a:pt x="809" y="1259"/>
                  </a:lnTo>
                  <a:lnTo>
                    <a:pt x="811" y="1259"/>
                  </a:lnTo>
                  <a:lnTo>
                    <a:pt x="811" y="1262"/>
                  </a:lnTo>
                  <a:lnTo>
                    <a:pt x="812" y="1262"/>
                  </a:lnTo>
                  <a:lnTo>
                    <a:pt x="812" y="1264"/>
                  </a:lnTo>
                  <a:lnTo>
                    <a:pt x="824" y="1264"/>
                  </a:lnTo>
                  <a:lnTo>
                    <a:pt x="824" y="1266"/>
                  </a:lnTo>
                  <a:lnTo>
                    <a:pt x="842" y="1266"/>
                  </a:lnTo>
                  <a:lnTo>
                    <a:pt x="842" y="1268"/>
                  </a:lnTo>
                  <a:lnTo>
                    <a:pt x="844" y="1268"/>
                  </a:lnTo>
                  <a:lnTo>
                    <a:pt x="844" y="1271"/>
                  </a:lnTo>
                  <a:lnTo>
                    <a:pt x="848" y="1271"/>
                  </a:lnTo>
                  <a:lnTo>
                    <a:pt x="848" y="1273"/>
                  </a:lnTo>
                  <a:lnTo>
                    <a:pt x="858" y="1273"/>
                  </a:lnTo>
                  <a:lnTo>
                    <a:pt x="858" y="1275"/>
                  </a:lnTo>
                  <a:lnTo>
                    <a:pt x="861" y="1275"/>
                  </a:lnTo>
                  <a:lnTo>
                    <a:pt x="861" y="1278"/>
                  </a:lnTo>
                  <a:lnTo>
                    <a:pt x="871" y="1278"/>
                  </a:lnTo>
                  <a:lnTo>
                    <a:pt x="871" y="1280"/>
                  </a:lnTo>
                  <a:lnTo>
                    <a:pt x="874" y="1280"/>
                  </a:lnTo>
                  <a:lnTo>
                    <a:pt x="874" y="1282"/>
                  </a:lnTo>
                  <a:lnTo>
                    <a:pt x="876" y="1282"/>
                  </a:lnTo>
                  <a:lnTo>
                    <a:pt x="876" y="1288"/>
                  </a:lnTo>
                  <a:lnTo>
                    <a:pt x="882" y="1288"/>
                  </a:lnTo>
                  <a:lnTo>
                    <a:pt x="882" y="1290"/>
                  </a:lnTo>
                  <a:lnTo>
                    <a:pt x="891" y="1290"/>
                  </a:lnTo>
                  <a:lnTo>
                    <a:pt x="891" y="1293"/>
                  </a:lnTo>
                  <a:lnTo>
                    <a:pt x="907" y="1293"/>
                  </a:lnTo>
                  <a:lnTo>
                    <a:pt x="907" y="1295"/>
                  </a:lnTo>
                  <a:lnTo>
                    <a:pt x="916" y="1295"/>
                  </a:lnTo>
                  <a:lnTo>
                    <a:pt x="916" y="1297"/>
                  </a:lnTo>
                  <a:lnTo>
                    <a:pt x="919" y="1297"/>
                  </a:lnTo>
                  <a:lnTo>
                    <a:pt x="919" y="1301"/>
                  </a:lnTo>
                  <a:lnTo>
                    <a:pt x="928" y="1301"/>
                  </a:lnTo>
                  <a:lnTo>
                    <a:pt x="928" y="1306"/>
                  </a:lnTo>
                  <a:lnTo>
                    <a:pt x="941" y="1306"/>
                  </a:lnTo>
                  <a:lnTo>
                    <a:pt x="941" y="1310"/>
                  </a:lnTo>
                  <a:lnTo>
                    <a:pt x="972" y="1310"/>
                  </a:lnTo>
                  <a:lnTo>
                    <a:pt x="972" y="1312"/>
                  </a:lnTo>
                  <a:lnTo>
                    <a:pt x="976" y="1312"/>
                  </a:lnTo>
                  <a:lnTo>
                    <a:pt x="976" y="1316"/>
                  </a:lnTo>
                  <a:lnTo>
                    <a:pt x="991" y="1316"/>
                  </a:lnTo>
                  <a:lnTo>
                    <a:pt x="991" y="1319"/>
                  </a:lnTo>
                  <a:lnTo>
                    <a:pt x="994" y="1319"/>
                  </a:lnTo>
                  <a:lnTo>
                    <a:pt x="994" y="1322"/>
                  </a:lnTo>
                  <a:lnTo>
                    <a:pt x="1016" y="1322"/>
                  </a:lnTo>
                  <a:lnTo>
                    <a:pt x="1016" y="1326"/>
                  </a:lnTo>
                  <a:lnTo>
                    <a:pt x="1056" y="1326"/>
                  </a:lnTo>
                  <a:lnTo>
                    <a:pt x="1056" y="1329"/>
                  </a:lnTo>
                  <a:lnTo>
                    <a:pt x="1079" y="1329"/>
                  </a:lnTo>
                  <a:lnTo>
                    <a:pt x="1079" y="1333"/>
                  </a:lnTo>
                  <a:lnTo>
                    <a:pt x="1100" y="1333"/>
                  </a:lnTo>
                  <a:lnTo>
                    <a:pt x="1100" y="1336"/>
                  </a:lnTo>
                  <a:lnTo>
                    <a:pt x="1121" y="1336"/>
                  </a:lnTo>
                  <a:lnTo>
                    <a:pt x="1121" y="1340"/>
                  </a:lnTo>
                  <a:lnTo>
                    <a:pt x="1122" y="1340"/>
                  </a:lnTo>
                  <a:lnTo>
                    <a:pt x="1122" y="1343"/>
                  </a:lnTo>
                  <a:lnTo>
                    <a:pt x="1123" y="1343"/>
                  </a:lnTo>
                  <a:lnTo>
                    <a:pt x="1123" y="1347"/>
                  </a:lnTo>
                  <a:lnTo>
                    <a:pt x="1181" y="1347"/>
                  </a:lnTo>
                  <a:lnTo>
                    <a:pt x="1181" y="1350"/>
                  </a:lnTo>
                  <a:lnTo>
                    <a:pt x="1198" y="1350"/>
                  </a:lnTo>
                  <a:lnTo>
                    <a:pt x="1198" y="1353"/>
                  </a:lnTo>
                  <a:lnTo>
                    <a:pt x="1240" y="1353"/>
                  </a:lnTo>
                  <a:lnTo>
                    <a:pt x="1240" y="1357"/>
                  </a:lnTo>
                  <a:lnTo>
                    <a:pt x="1275" y="1357"/>
                  </a:lnTo>
                  <a:lnTo>
                    <a:pt x="1275" y="1360"/>
                  </a:lnTo>
                  <a:lnTo>
                    <a:pt x="1276" y="1360"/>
                  </a:lnTo>
                  <a:lnTo>
                    <a:pt x="1276" y="1367"/>
                  </a:lnTo>
                  <a:lnTo>
                    <a:pt x="1291" y="1367"/>
                  </a:lnTo>
                  <a:lnTo>
                    <a:pt x="1291" y="1371"/>
                  </a:lnTo>
                  <a:lnTo>
                    <a:pt x="1293" y="1371"/>
                  </a:lnTo>
                  <a:lnTo>
                    <a:pt x="1293" y="1374"/>
                  </a:lnTo>
                  <a:lnTo>
                    <a:pt x="1307" y="1374"/>
                  </a:lnTo>
                  <a:lnTo>
                    <a:pt x="1307" y="1378"/>
                  </a:lnTo>
                  <a:lnTo>
                    <a:pt x="1326" y="1378"/>
                  </a:lnTo>
                  <a:lnTo>
                    <a:pt x="1326" y="1381"/>
                  </a:lnTo>
                  <a:lnTo>
                    <a:pt x="1343" y="1381"/>
                  </a:lnTo>
                  <a:lnTo>
                    <a:pt x="1343" y="1384"/>
                  </a:lnTo>
                  <a:lnTo>
                    <a:pt x="1358" y="1384"/>
                  </a:lnTo>
                  <a:lnTo>
                    <a:pt x="1358" y="1388"/>
                  </a:lnTo>
                  <a:lnTo>
                    <a:pt x="1368" y="1388"/>
                  </a:lnTo>
                  <a:lnTo>
                    <a:pt x="1368" y="1391"/>
                  </a:lnTo>
                  <a:lnTo>
                    <a:pt x="1425" y="1391"/>
                  </a:lnTo>
                  <a:lnTo>
                    <a:pt x="1425" y="1396"/>
                  </a:lnTo>
                  <a:lnTo>
                    <a:pt x="1433" y="1396"/>
                  </a:lnTo>
                  <a:lnTo>
                    <a:pt x="1433" y="1399"/>
                  </a:lnTo>
                  <a:lnTo>
                    <a:pt x="1443" y="1399"/>
                  </a:lnTo>
                  <a:lnTo>
                    <a:pt x="1443" y="1409"/>
                  </a:lnTo>
                  <a:lnTo>
                    <a:pt x="1456" y="1409"/>
                  </a:lnTo>
                  <a:lnTo>
                    <a:pt x="1456" y="1413"/>
                  </a:lnTo>
                  <a:lnTo>
                    <a:pt x="1491" y="1413"/>
                  </a:lnTo>
                  <a:lnTo>
                    <a:pt x="1491" y="1417"/>
                  </a:lnTo>
                  <a:lnTo>
                    <a:pt x="1538" y="1417"/>
                  </a:lnTo>
                  <a:lnTo>
                    <a:pt x="1538" y="1421"/>
                  </a:lnTo>
                  <a:lnTo>
                    <a:pt x="1553" y="1421"/>
                  </a:lnTo>
                  <a:lnTo>
                    <a:pt x="1553" y="1426"/>
                  </a:lnTo>
                  <a:lnTo>
                    <a:pt x="1586" y="1426"/>
                  </a:lnTo>
                  <a:lnTo>
                    <a:pt x="1586" y="1430"/>
                  </a:lnTo>
                  <a:lnTo>
                    <a:pt x="1603" y="1430"/>
                  </a:lnTo>
                  <a:lnTo>
                    <a:pt x="1603" y="1434"/>
                  </a:lnTo>
                  <a:lnTo>
                    <a:pt x="1624" y="1434"/>
                  </a:lnTo>
                  <a:lnTo>
                    <a:pt x="1624" y="1438"/>
                  </a:lnTo>
                  <a:lnTo>
                    <a:pt x="1637" y="1438"/>
                  </a:lnTo>
                  <a:lnTo>
                    <a:pt x="1637" y="1443"/>
                  </a:lnTo>
                  <a:lnTo>
                    <a:pt x="1657" y="1443"/>
                  </a:lnTo>
                  <a:lnTo>
                    <a:pt x="1657" y="1448"/>
                  </a:lnTo>
                  <a:lnTo>
                    <a:pt x="1819" y="1448"/>
                  </a:lnTo>
                  <a:lnTo>
                    <a:pt x="1819" y="1452"/>
                  </a:lnTo>
                  <a:lnTo>
                    <a:pt x="1832" y="1452"/>
                  </a:lnTo>
                  <a:lnTo>
                    <a:pt x="1832" y="1457"/>
                  </a:lnTo>
                  <a:lnTo>
                    <a:pt x="1884" y="1457"/>
                  </a:lnTo>
                  <a:lnTo>
                    <a:pt x="1884" y="1461"/>
                  </a:lnTo>
                  <a:lnTo>
                    <a:pt x="1955" y="1461"/>
                  </a:lnTo>
                  <a:lnTo>
                    <a:pt x="1955" y="1467"/>
                  </a:lnTo>
                  <a:lnTo>
                    <a:pt x="1995" y="1467"/>
                  </a:lnTo>
                  <a:lnTo>
                    <a:pt x="1995" y="1472"/>
                  </a:lnTo>
                  <a:lnTo>
                    <a:pt x="2007" y="1472"/>
                  </a:lnTo>
                  <a:lnTo>
                    <a:pt x="2007" y="1478"/>
                  </a:lnTo>
                  <a:lnTo>
                    <a:pt x="2010" y="1478"/>
                  </a:lnTo>
                  <a:lnTo>
                    <a:pt x="2010" y="1482"/>
                  </a:lnTo>
                  <a:lnTo>
                    <a:pt x="2020" y="1482"/>
                  </a:lnTo>
                  <a:lnTo>
                    <a:pt x="2020" y="1488"/>
                  </a:lnTo>
                  <a:lnTo>
                    <a:pt x="2041" y="1488"/>
                  </a:lnTo>
                  <a:lnTo>
                    <a:pt x="2041" y="1492"/>
                  </a:lnTo>
                  <a:lnTo>
                    <a:pt x="2291" y="1492"/>
                  </a:lnTo>
                  <a:lnTo>
                    <a:pt x="2291" y="1498"/>
                  </a:lnTo>
                  <a:lnTo>
                    <a:pt x="2329" y="1498"/>
                  </a:lnTo>
                  <a:lnTo>
                    <a:pt x="2329" y="1504"/>
                  </a:lnTo>
                  <a:lnTo>
                    <a:pt x="2351" y="1504"/>
                  </a:lnTo>
                  <a:lnTo>
                    <a:pt x="2351" y="1509"/>
                  </a:lnTo>
                  <a:lnTo>
                    <a:pt x="2356" y="1509"/>
                  </a:lnTo>
                  <a:lnTo>
                    <a:pt x="2356" y="1514"/>
                  </a:lnTo>
                  <a:lnTo>
                    <a:pt x="2424" y="1514"/>
                  </a:lnTo>
                  <a:lnTo>
                    <a:pt x="2424" y="1519"/>
                  </a:lnTo>
                  <a:lnTo>
                    <a:pt x="2434" y="1519"/>
                  </a:lnTo>
                  <a:lnTo>
                    <a:pt x="2434" y="1525"/>
                  </a:lnTo>
                  <a:lnTo>
                    <a:pt x="2439" y="1525"/>
                  </a:lnTo>
                  <a:lnTo>
                    <a:pt x="2439" y="1530"/>
                  </a:lnTo>
                  <a:lnTo>
                    <a:pt x="2444" y="1530"/>
                  </a:lnTo>
                  <a:lnTo>
                    <a:pt x="2444" y="1535"/>
                  </a:lnTo>
                  <a:lnTo>
                    <a:pt x="2456" y="1535"/>
                  </a:lnTo>
                  <a:lnTo>
                    <a:pt x="2456" y="1541"/>
                  </a:lnTo>
                  <a:lnTo>
                    <a:pt x="2536" y="1541"/>
                  </a:lnTo>
                  <a:lnTo>
                    <a:pt x="2536" y="1546"/>
                  </a:lnTo>
                  <a:lnTo>
                    <a:pt x="2547" y="1546"/>
                  </a:lnTo>
                  <a:lnTo>
                    <a:pt x="2547" y="1551"/>
                  </a:lnTo>
                  <a:lnTo>
                    <a:pt x="2571" y="1551"/>
                  </a:lnTo>
                  <a:lnTo>
                    <a:pt x="2571" y="1557"/>
                  </a:lnTo>
                  <a:lnTo>
                    <a:pt x="2603" y="1557"/>
                  </a:lnTo>
                  <a:lnTo>
                    <a:pt x="2603" y="1561"/>
                  </a:lnTo>
                  <a:lnTo>
                    <a:pt x="2663" y="1561"/>
                  </a:lnTo>
                  <a:lnTo>
                    <a:pt x="2663" y="1567"/>
                  </a:lnTo>
                  <a:lnTo>
                    <a:pt x="2688" y="1567"/>
                  </a:lnTo>
                  <a:lnTo>
                    <a:pt x="2688" y="1573"/>
                  </a:lnTo>
                  <a:lnTo>
                    <a:pt x="2756" y="1573"/>
                  </a:lnTo>
                  <a:lnTo>
                    <a:pt x="2756" y="1577"/>
                  </a:lnTo>
                  <a:lnTo>
                    <a:pt x="2771" y="1577"/>
                  </a:lnTo>
                  <a:lnTo>
                    <a:pt x="2771" y="1583"/>
                  </a:lnTo>
                  <a:lnTo>
                    <a:pt x="2880" y="1583"/>
                  </a:lnTo>
                  <a:lnTo>
                    <a:pt x="2880" y="1589"/>
                  </a:lnTo>
                  <a:lnTo>
                    <a:pt x="3058" y="1589"/>
                  </a:lnTo>
                  <a:lnTo>
                    <a:pt x="3058" y="1594"/>
                  </a:lnTo>
                  <a:lnTo>
                    <a:pt x="3070" y="1594"/>
                  </a:lnTo>
                  <a:lnTo>
                    <a:pt x="3070" y="1599"/>
                  </a:lnTo>
                  <a:lnTo>
                    <a:pt x="3120" y="1599"/>
                  </a:lnTo>
                  <a:lnTo>
                    <a:pt x="3120" y="1605"/>
                  </a:lnTo>
                  <a:lnTo>
                    <a:pt x="3277" y="1605"/>
                  </a:lnTo>
                  <a:lnTo>
                    <a:pt x="3277" y="1611"/>
                  </a:lnTo>
                  <a:lnTo>
                    <a:pt x="3305" y="1611"/>
                  </a:lnTo>
                  <a:lnTo>
                    <a:pt x="3305" y="1617"/>
                  </a:lnTo>
                  <a:lnTo>
                    <a:pt x="3472" y="1617"/>
                  </a:lnTo>
                  <a:lnTo>
                    <a:pt x="3472" y="1622"/>
                  </a:lnTo>
                  <a:lnTo>
                    <a:pt x="3496" y="1622"/>
                  </a:lnTo>
                  <a:lnTo>
                    <a:pt x="3496" y="1628"/>
                  </a:lnTo>
                  <a:lnTo>
                    <a:pt x="3504" y="1628"/>
                  </a:lnTo>
                  <a:lnTo>
                    <a:pt x="3504" y="1634"/>
                  </a:lnTo>
                  <a:lnTo>
                    <a:pt x="3633" y="1634"/>
                  </a:lnTo>
                  <a:lnTo>
                    <a:pt x="3633" y="1639"/>
                  </a:lnTo>
                  <a:lnTo>
                    <a:pt x="3701" y="1639"/>
                  </a:lnTo>
                  <a:lnTo>
                    <a:pt x="3701" y="1648"/>
                  </a:lnTo>
                  <a:lnTo>
                    <a:pt x="3791" y="1648"/>
                  </a:lnTo>
                  <a:lnTo>
                    <a:pt x="3791" y="1656"/>
                  </a:lnTo>
                  <a:lnTo>
                    <a:pt x="3821" y="1656"/>
                  </a:lnTo>
                  <a:lnTo>
                    <a:pt x="3821" y="1664"/>
                  </a:lnTo>
                  <a:lnTo>
                    <a:pt x="3919" y="1664"/>
                  </a:lnTo>
                  <a:lnTo>
                    <a:pt x="3919" y="1681"/>
                  </a:lnTo>
                  <a:lnTo>
                    <a:pt x="3949" y="1681"/>
                  </a:lnTo>
                  <a:lnTo>
                    <a:pt x="3949" y="1689"/>
                  </a:lnTo>
                  <a:lnTo>
                    <a:pt x="4034" y="1689"/>
                  </a:lnTo>
                  <a:lnTo>
                    <a:pt x="4034" y="1699"/>
                  </a:lnTo>
                  <a:lnTo>
                    <a:pt x="4058" y="1699"/>
                  </a:lnTo>
                  <a:lnTo>
                    <a:pt x="4058" y="1708"/>
                  </a:lnTo>
                  <a:lnTo>
                    <a:pt x="4313" y="1708"/>
                  </a:lnTo>
                  <a:lnTo>
                    <a:pt x="4313" y="1728"/>
                  </a:lnTo>
                  <a:lnTo>
                    <a:pt x="4430" y="1728"/>
                  </a:lnTo>
                  <a:lnTo>
                    <a:pt x="4430" y="1738"/>
                  </a:lnTo>
                  <a:lnTo>
                    <a:pt x="4437" y="1738"/>
                  </a:lnTo>
                  <a:lnTo>
                    <a:pt x="4437" y="1747"/>
                  </a:lnTo>
                  <a:lnTo>
                    <a:pt x="4545" y="1747"/>
                  </a:lnTo>
                  <a:lnTo>
                    <a:pt x="4545" y="1777"/>
                  </a:lnTo>
                  <a:lnTo>
                    <a:pt x="4552" y="1777"/>
                  </a:lnTo>
                  <a:lnTo>
                    <a:pt x="4552" y="1809"/>
                  </a:lnTo>
                  <a:lnTo>
                    <a:pt x="4555" y="1809"/>
                  </a:lnTo>
                  <a:lnTo>
                    <a:pt x="4555" y="1809"/>
                  </a:lnTo>
                </a:path>
              </a:pathLst>
            </a:custGeom>
            <a:noFill/>
            <a:ln w="28575" cmpd="sng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44" name="Freeform 104"/>
            <p:cNvSpPr>
              <a:spLocks/>
            </p:cNvSpPr>
            <p:nvPr/>
          </p:nvSpPr>
          <p:spPr bwMode="auto">
            <a:xfrm flipV="1">
              <a:off x="605" y="2944"/>
              <a:ext cx="2071" cy="484"/>
            </a:xfrm>
            <a:custGeom>
              <a:avLst/>
              <a:gdLst/>
              <a:ahLst/>
              <a:cxnLst>
                <a:cxn ang="0">
                  <a:pos x="2" y="33"/>
                </a:cxn>
                <a:cxn ang="0">
                  <a:pos x="3" y="42"/>
                </a:cxn>
                <a:cxn ang="0">
                  <a:pos x="8" y="101"/>
                </a:cxn>
                <a:cxn ang="0">
                  <a:pos x="12" y="111"/>
                </a:cxn>
                <a:cxn ang="0">
                  <a:pos x="23" y="129"/>
                </a:cxn>
                <a:cxn ang="0">
                  <a:pos x="51" y="138"/>
                </a:cxn>
                <a:cxn ang="0">
                  <a:pos x="81" y="150"/>
                </a:cxn>
                <a:cxn ang="0">
                  <a:pos x="148" y="159"/>
                </a:cxn>
                <a:cxn ang="0">
                  <a:pos x="184" y="173"/>
                </a:cxn>
                <a:cxn ang="0">
                  <a:pos x="235" y="182"/>
                </a:cxn>
                <a:cxn ang="0">
                  <a:pos x="262" y="196"/>
                </a:cxn>
                <a:cxn ang="0">
                  <a:pos x="305" y="205"/>
                </a:cxn>
                <a:cxn ang="0">
                  <a:pos x="322" y="219"/>
                </a:cxn>
                <a:cxn ang="0">
                  <a:pos x="377" y="229"/>
                </a:cxn>
                <a:cxn ang="0">
                  <a:pos x="410" y="240"/>
                </a:cxn>
                <a:cxn ang="0">
                  <a:pos x="446" y="250"/>
                </a:cxn>
                <a:cxn ang="0">
                  <a:pos x="459" y="263"/>
                </a:cxn>
                <a:cxn ang="0">
                  <a:pos x="471" y="273"/>
                </a:cxn>
                <a:cxn ang="0">
                  <a:pos x="489" y="284"/>
                </a:cxn>
                <a:cxn ang="0">
                  <a:pos x="497" y="296"/>
                </a:cxn>
                <a:cxn ang="0">
                  <a:pos x="517" y="307"/>
                </a:cxn>
                <a:cxn ang="0">
                  <a:pos x="532" y="322"/>
                </a:cxn>
                <a:cxn ang="0">
                  <a:pos x="549" y="333"/>
                </a:cxn>
                <a:cxn ang="0">
                  <a:pos x="572" y="345"/>
                </a:cxn>
                <a:cxn ang="0">
                  <a:pos x="587" y="359"/>
                </a:cxn>
                <a:cxn ang="0">
                  <a:pos x="598" y="370"/>
                </a:cxn>
                <a:cxn ang="0">
                  <a:pos x="612" y="384"/>
                </a:cxn>
                <a:cxn ang="0">
                  <a:pos x="626" y="394"/>
                </a:cxn>
                <a:cxn ang="0">
                  <a:pos x="635" y="408"/>
                </a:cxn>
                <a:cxn ang="0">
                  <a:pos x="644" y="417"/>
                </a:cxn>
                <a:cxn ang="0">
                  <a:pos x="662" y="431"/>
                </a:cxn>
                <a:cxn ang="0">
                  <a:pos x="684" y="445"/>
                </a:cxn>
                <a:cxn ang="0">
                  <a:pos x="712" y="456"/>
                </a:cxn>
                <a:cxn ang="0">
                  <a:pos x="744" y="467"/>
                </a:cxn>
                <a:cxn ang="0">
                  <a:pos x="771" y="478"/>
                </a:cxn>
                <a:cxn ang="0">
                  <a:pos x="804" y="487"/>
                </a:cxn>
                <a:cxn ang="0">
                  <a:pos x="836" y="499"/>
                </a:cxn>
                <a:cxn ang="0">
                  <a:pos x="903" y="509"/>
                </a:cxn>
                <a:cxn ang="0">
                  <a:pos x="939" y="524"/>
                </a:cxn>
                <a:cxn ang="0">
                  <a:pos x="1020" y="538"/>
                </a:cxn>
                <a:cxn ang="0">
                  <a:pos x="1122" y="555"/>
                </a:cxn>
                <a:cxn ang="0">
                  <a:pos x="1238" y="569"/>
                </a:cxn>
                <a:cxn ang="0">
                  <a:pos x="1283" y="586"/>
                </a:cxn>
                <a:cxn ang="0">
                  <a:pos x="1362" y="601"/>
                </a:cxn>
                <a:cxn ang="0">
                  <a:pos x="1517" y="621"/>
                </a:cxn>
                <a:cxn ang="0">
                  <a:pos x="1760" y="638"/>
                </a:cxn>
                <a:cxn ang="0">
                  <a:pos x="1894" y="661"/>
                </a:cxn>
                <a:cxn ang="0">
                  <a:pos x="1995" y="682"/>
                </a:cxn>
                <a:cxn ang="0">
                  <a:pos x="2172" y="707"/>
                </a:cxn>
                <a:cxn ang="0">
                  <a:pos x="2276" y="729"/>
                </a:cxn>
                <a:cxn ang="0">
                  <a:pos x="2459" y="755"/>
                </a:cxn>
                <a:cxn ang="0">
                  <a:pos x="2573" y="776"/>
                </a:cxn>
                <a:cxn ang="0">
                  <a:pos x="2781" y="802"/>
                </a:cxn>
                <a:cxn ang="0">
                  <a:pos x="2982" y="824"/>
                </a:cxn>
                <a:cxn ang="0">
                  <a:pos x="3092" y="850"/>
                </a:cxn>
                <a:cxn ang="0">
                  <a:pos x="3244" y="872"/>
                </a:cxn>
                <a:cxn ang="0">
                  <a:pos x="3382" y="901"/>
                </a:cxn>
                <a:cxn ang="0">
                  <a:pos x="3485" y="925"/>
                </a:cxn>
                <a:cxn ang="0">
                  <a:pos x="3565" y="956"/>
                </a:cxn>
                <a:cxn ang="0">
                  <a:pos x="3884" y="989"/>
                </a:cxn>
                <a:cxn ang="0">
                  <a:pos x="3938" y="1034"/>
                </a:cxn>
                <a:cxn ang="0">
                  <a:pos x="4225" y="1071"/>
                </a:cxn>
              </a:cxnLst>
              <a:rect l="0" t="0" r="r" b="b"/>
              <a:pathLst>
                <a:path w="4555" h="1098">
                  <a:moveTo>
                    <a:pt x="0" y="0"/>
                  </a:move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2" y="30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2" y="35"/>
                  </a:lnTo>
                  <a:lnTo>
                    <a:pt x="2" y="35"/>
                  </a:lnTo>
                  <a:lnTo>
                    <a:pt x="2" y="37"/>
                  </a:lnTo>
                  <a:lnTo>
                    <a:pt x="3" y="37"/>
                  </a:lnTo>
                  <a:lnTo>
                    <a:pt x="3" y="39"/>
                  </a:lnTo>
                  <a:lnTo>
                    <a:pt x="3" y="39"/>
                  </a:lnTo>
                  <a:lnTo>
                    <a:pt x="3" y="42"/>
                  </a:lnTo>
                  <a:lnTo>
                    <a:pt x="3" y="42"/>
                  </a:lnTo>
                  <a:lnTo>
                    <a:pt x="3" y="85"/>
                  </a:lnTo>
                  <a:lnTo>
                    <a:pt x="5" y="85"/>
                  </a:lnTo>
                  <a:lnTo>
                    <a:pt x="5" y="90"/>
                  </a:lnTo>
                  <a:lnTo>
                    <a:pt x="7" y="90"/>
                  </a:lnTo>
                  <a:lnTo>
                    <a:pt x="7" y="92"/>
                  </a:lnTo>
                  <a:lnTo>
                    <a:pt x="8" y="92"/>
                  </a:lnTo>
                  <a:lnTo>
                    <a:pt x="8" y="99"/>
                  </a:lnTo>
                  <a:lnTo>
                    <a:pt x="8" y="99"/>
                  </a:lnTo>
                  <a:lnTo>
                    <a:pt x="8" y="101"/>
                  </a:lnTo>
                  <a:lnTo>
                    <a:pt x="9" y="101"/>
                  </a:lnTo>
                  <a:lnTo>
                    <a:pt x="9" y="104"/>
                  </a:lnTo>
                  <a:lnTo>
                    <a:pt x="10" y="104"/>
                  </a:lnTo>
                  <a:lnTo>
                    <a:pt x="10" y="106"/>
                  </a:lnTo>
                  <a:lnTo>
                    <a:pt x="10" y="106"/>
                  </a:lnTo>
                  <a:lnTo>
                    <a:pt x="10" y="108"/>
                  </a:lnTo>
                  <a:lnTo>
                    <a:pt x="11" y="108"/>
                  </a:lnTo>
                  <a:lnTo>
                    <a:pt x="11" y="111"/>
                  </a:lnTo>
                  <a:lnTo>
                    <a:pt x="12" y="111"/>
                  </a:lnTo>
                  <a:lnTo>
                    <a:pt x="12" y="113"/>
                  </a:lnTo>
                  <a:lnTo>
                    <a:pt x="16" y="113"/>
                  </a:lnTo>
                  <a:lnTo>
                    <a:pt x="16" y="118"/>
                  </a:lnTo>
                  <a:lnTo>
                    <a:pt x="18" y="118"/>
                  </a:lnTo>
                  <a:lnTo>
                    <a:pt x="18" y="122"/>
                  </a:lnTo>
                  <a:lnTo>
                    <a:pt x="20" y="122"/>
                  </a:lnTo>
                  <a:lnTo>
                    <a:pt x="20" y="127"/>
                  </a:lnTo>
                  <a:lnTo>
                    <a:pt x="23" y="127"/>
                  </a:lnTo>
                  <a:lnTo>
                    <a:pt x="23" y="129"/>
                  </a:lnTo>
                  <a:lnTo>
                    <a:pt x="24" y="129"/>
                  </a:lnTo>
                  <a:lnTo>
                    <a:pt x="24" y="131"/>
                  </a:lnTo>
                  <a:lnTo>
                    <a:pt x="25" y="131"/>
                  </a:lnTo>
                  <a:lnTo>
                    <a:pt x="25" y="134"/>
                  </a:lnTo>
                  <a:lnTo>
                    <a:pt x="27" y="134"/>
                  </a:lnTo>
                  <a:lnTo>
                    <a:pt x="27" y="136"/>
                  </a:lnTo>
                  <a:lnTo>
                    <a:pt x="43" y="136"/>
                  </a:lnTo>
                  <a:lnTo>
                    <a:pt x="43" y="138"/>
                  </a:lnTo>
                  <a:lnTo>
                    <a:pt x="51" y="138"/>
                  </a:lnTo>
                  <a:lnTo>
                    <a:pt x="51" y="141"/>
                  </a:lnTo>
                  <a:lnTo>
                    <a:pt x="56" y="141"/>
                  </a:lnTo>
                  <a:lnTo>
                    <a:pt x="56" y="143"/>
                  </a:lnTo>
                  <a:lnTo>
                    <a:pt x="59" y="143"/>
                  </a:lnTo>
                  <a:lnTo>
                    <a:pt x="59" y="145"/>
                  </a:lnTo>
                  <a:lnTo>
                    <a:pt x="79" y="145"/>
                  </a:lnTo>
                  <a:lnTo>
                    <a:pt x="79" y="147"/>
                  </a:lnTo>
                  <a:lnTo>
                    <a:pt x="81" y="147"/>
                  </a:lnTo>
                  <a:lnTo>
                    <a:pt x="81" y="150"/>
                  </a:lnTo>
                  <a:lnTo>
                    <a:pt x="87" y="150"/>
                  </a:lnTo>
                  <a:lnTo>
                    <a:pt x="87" y="152"/>
                  </a:lnTo>
                  <a:lnTo>
                    <a:pt x="87" y="152"/>
                  </a:lnTo>
                  <a:lnTo>
                    <a:pt x="87" y="154"/>
                  </a:lnTo>
                  <a:lnTo>
                    <a:pt x="108" y="154"/>
                  </a:lnTo>
                  <a:lnTo>
                    <a:pt x="108" y="157"/>
                  </a:lnTo>
                  <a:lnTo>
                    <a:pt x="134" y="157"/>
                  </a:lnTo>
                  <a:lnTo>
                    <a:pt x="134" y="159"/>
                  </a:lnTo>
                  <a:lnTo>
                    <a:pt x="148" y="159"/>
                  </a:lnTo>
                  <a:lnTo>
                    <a:pt x="148" y="161"/>
                  </a:lnTo>
                  <a:lnTo>
                    <a:pt x="157" y="161"/>
                  </a:lnTo>
                  <a:lnTo>
                    <a:pt x="157" y="164"/>
                  </a:lnTo>
                  <a:lnTo>
                    <a:pt x="165" y="164"/>
                  </a:lnTo>
                  <a:lnTo>
                    <a:pt x="165" y="166"/>
                  </a:lnTo>
                  <a:lnTo>
                    <a:pt x="170" y="166"/>
                  </a:lnTo>
                  <a:lnTo>
                    <a:pt x="170" y="170"/>
                  </a:lnTo>
                  <a:lnTo>
                    <a:pt x="184" y="170"/>
                  </a:lnTo>
                  <a:lnTo>
                    <a:pt x="184" y="173"/>
                  </a:lnTo>
                  <a:lnTo>
                    <a:pt x="205" y="173"/>
                  </a:lnTo>
                  <a:lnTo>
                    <a:pt x="205" y="175"/>
                  </a:lnTo>
                  <a:lnTo>
                    <a:pt x="213" y="175"/>
                  </a:lnTo>
                  <a:lnTo>
                    <a:pt x="213" y="177"/>
                  </a:lnTo>
                  <a:lnTo>
                    <a:pt x="228" y="177"/>
                  </a:lnTo>
                  <a:lnTo>
                    <a:pt x="228" y="180"/>
                  </a:lnTo>
                  <a:lnTo>
                    <a:pt x="229" y="180"/>
                  </a:lnTo>
                  <a:lnTo>
                    <a:pt x="229" y="182"/>
                  </a:lnTo>
                  <a:lnTo>
                    <a:pt x="235" y="182"/>
                  </a:lnTo>
                  <a:lnTo>
                    <a:pt x="235" y="184"/>
                  </a:lnTo>
                  <a:lnTo>
                    <a:pt x="238" y="184"/>
                  </a:lnTo>
                  <a:lnTo>
                    <a:pt x="238" y="186"/>
                  </a:lnTo>
                  <a:lnTo>
                    <a:pt x="253" y="186"/>
                  </a:lnTo>
                  <a:lnTo>
                    <a:pt x="253" y="189"/>
                  </a:lnTo>
                  <a:lnTo>
                    <a:pt x="260" y="189"/>
                  </a:lnTo>
                  <a:lnTo>
                    <a:pt x="260" y="191"/>
                  </a:lnTo>
                  <a:lnTo>
                    <a:pt x="262" y="191"/>
                  </a:lnTo>
                  <a:lnTo>
                    <a:pt x="262" y="196"/>
                  </a:lnTo>
                  <a:lnTo>
                    <a:pt x="267" y="196"/>
                  </a:lnTo>
                  <a:lnTo>
                    <a:pt x="267" y="198"/>
                  </a:lnTo>
                  <a:lnTo>
                    <a:pt x="274" y="198"/>
                  </a:lnTo>
                  <a:lnTo>
                    <a:pt x="274" y="200"/>
                  </a:lnTo>
                  <a:lnTo>
                    <a:pt x="280" y="200"/>
                  </a:lnTo>
                  <a:lnTo>
                    <a:pt x="280" y="203"/>
                  </a:lnTo>
                  <a:lnTo>
                    <a:pt x="302" y="203"/>
                  </a:lnTo>
                  <a:lnTo>
                    <a:pt x="302" y="205"/>
                  </a:lnTo>
                  <a:lnTo>
                    <a:pt x="305" y="205"/>
                  </a:lnTo>
                  <a:lnTo>
                    <a:pt x="305" y="207"/>
                  </a:lnTo>
                  <a:lnTo>
                    <a:pt x="305" y="207"/>
                  </a:lnTo>
                  <a:lnTo>
                    <a:pt x="305" y="209"/>
                  </a:lnTo>
                  <a:lnTo>
                    <a:pt x="312" y="209"/>
                  </a:lnTo>
                  <a:lnTo>
                    <a:pt x="312" y="212"/>
                  </a:lnTo>
                  <a:lnTo>
                    <a:pt x="320" y="212"/>
                  </a:lnTo>
                  <a:lnTo>
                    <a:pt x="320" y="214"/>
                  </a:lnTo>
                  <a:lnTo>
                    <a:pt x="322" y="214"/>
                  </a:lnTo>
                  <a:lnTo>
                    <a:pt x="322" y="219"/>
                  </a:lnTo>
                  <a:lnTo>
                    <a:pt x="345" y="219"/>
                  </a:lnTo>
                  <a:lnTo>
                    <a:pt x="345" y="221"/>
                  </a:lnTo>
                  <a:lnTo>
                    <a:pt x="352" y="221"/>
                  </a:lnTo>
                  <a:lnTo>
                    <a:pt x="352" y="223"/>
                  </a:lnTo>
                  <a:lnTo>
                    <a:pt x="367" y="223"/>
                  </a:lnTo>
                  <a:lnTo>
                    <a:pt x="367" y="226"/>
                  </a:lnTo>
                  <a:lnTo>
                    <a:pt x="370" y="226"/>
                  </a:lnTo>
                  <a:lnTo>
                    <a:pt x="370" y="229"/>
                  </a:lnTo>
                  <a:lnTo>
                    <a:pt x="377" y="229"/>
                  </a:lnTo>
                  <a:lnTo>
                    <a:pt x="377" y="231"/>
                  </a:lnTo>
                  <a:lnTo>
                    <a:pt x="385" y="231"/>
                  </a:lnTo>
                  <a:lnTo>
                    <a:pt x="385" y="234"/>
                  </a:lnTo>
                  <a:lnTo>
                    <a:pt x="387" y="234"/>
                  </a:lnTo>
                  <a:lnTo>
                    <a:pt x="387" y="236"/>
                  </a:lnTo>
                  <a:lnTo>
                    <a:pt x="389" y="236"/>
                  </a:lnTo>
                  <a:lnTo>
                    <a:pt x="389" y="238"/>
                  </a:lnTo>
                  <a:lnTo>
                    <a:pt x="410" y="238"/>
                  </a:lnTo>
                  <a:lnTo>
                    <a:pt x="410" y="240"/>
                  </a:lnTo>
                  <a:lnTo>
                    <a:pt x="417" y="240"/>
                  </a:lnTo>
                  <a:lnTo>
                    <a:pt x="417" y="243"/>
                  </a:lnTo>
                  <a:lnTo>
                    <a:pt x="419" y="243"/>
                  </a:lnTo>
                  <a:lnTo>
                    <a:pt x="419" y="245"/>
                  </a:lnTo>
                  <a:lnTo>
                    <a:pt x="434" y="245"/>
                  </a:lnTo>
                  <a:lnTo>
                    <a:pt x="434" y="247"/>
                  </a:lnTo>
                  <a:lnTo>
                    <a:pt x="444" y="247"/>
                  </a:lnTo>
                  <a:lnTo>
                    <a:pt x="444" y="250"/>
                  </a:lnTo>
                  <a:lnTo>
                    <a:pt x="446" y="250"/>
                  </a:lnTo>
                  <a:lnTo>
                    <a:pt x="446" y="252"/>
                  </a:lnTo>
                  <a:lnTo>
                    <a:pt x="448" y="252"/>
                  </a:lnTo>
                  <a:lnTo>
                    <a:pt x="448" y="254"/>
                  </a:lnTo>
                  <a:lnTo>
                    <a:pt x="450" y="254"/>
                  </a:lnTo>
                  <a:lnTo>
                    <a:pt x="450" y="257"/>
                  </a:lnTo>
                  <a:lnTo>
                    <a:pt x="454" y="257"/>
                  </a:lnTo>
                  <a:lnTo>
                    <a:pt x="454" y="261"/>
                  </a:lnTo>
                  <a:lnTo>
                    <a:pt x="459" y="261"/>
                  </a:lnTo>
                  <a:lnTo>
                    <a:pt x="459" y="263"/>
                  </a:lnTo>
                  <a:lnTo>
                    <a:pt x="462" y="263"/>
                  </a:lnTo>
                  <a:lnTo>
                    <a:pt x="462" y="266"/>
                  </a:lnTo>
                  <a:lnTo>
                    <a:pt x="464" y="266"/>
                  </a:lnTo>
                  <a:lnTo>
                    <a:pt x="464" y="268"/>
                  </a:lnTo>
                  <a:lnTo>
                    <a:pt x="465" y="268"/>
                  </a:lnTo>
                  <a:lnTo>
                    <a:pt x="465" y="270"/>
                  </a:lnTo>
                  <a:lnTo>
                    <a:pt x="469" y="270"/>
                  </a:lnTo>
                  <a:lnTo>
                    <a:pt x="469" y="273"/>
                  </a:lnTo>
                  <a:lnTo>
                    <a:pt x="471" y="273"/>
                  </a:lnTo>
                  <a:lnTo>
                    <a:pt x="471" y="275"/>
                  </a:lnTo>
                  <a:lnTo>
                    <a:pt x="472" y="275"/>
                  </a:lnTo>
                  <a:lnTo>
                    <a:pt x="472" y="277"/>
                  </a:lnTo>
                  <a:lnTo>
                    <a:pt x="480" y="277"/>
                  </a:lnTo>
                  <a:lnTo>
                    <a:pt x="480" y="280"/>
                  </a:lnTo>
                  <a:lnTo>
                    <a:pt x="484" y="280"/>
                  </a:lnTo>
                  <a:lnTo>
                    <a:pt x="484" y="282"/>
                  </a:lnTo>
                  <a:lnTo>
                    <a:pt x="489" y="282"/>
                  </a:lnTo>
                  <a:lnTo>
                    <a:pt x="489" y="284"/>
                  </a:lnTo>
                  <a:lnTo>
                    <a:pt x="490" y="284"/>
                  </a:lnTo>
                  <a:lnTo>
                    <a:pt x="490" y="286"/>
                  </a:lnTo>
                  <a:lnTo>
                    <a:pt x="492" y="286"/>
                  </a:lnTo>
                  <a:lnTo>
                    <a:pt x="492" y="289"/>
                  </a:lnTo>
                  <a:lnTo>
                    <a:pt x="494" y="289"/>
                  </a:lnTo>
                  <a:lnTo>
                    <a:pt x="494" y="291"/>
                  </a:lnTo>
                  <a:lnTo>
                    <a:pt x="497" y="291"/>
                  </a:lnTo>
                  <a:lnTo>
                    <a:pt x="497" y="296"/>
                  </a:lnTo>
                  <a:lnTo>
                    <a:pt x="497" y="296"/>
                  </a:lnTo>
                  <a:lnTo>
                    <a:pt x="497" y="298"/>
                  </a:lnTo>
                  <a:lnTo>
                    <a:pt x="502" y="298"/>
                  </a:lnTo>
                  <a:lnTo>
                    <a:pt x="502" y="300"/>
                  </a:lnTo>
                  <a:lnTo>
                    <a:pt x="504" y="300"/>
                  </a:lnTo>
                  <a:lnTo>
                    <a:pt x="504" y="302"/>
                  </a:lnTo>
                  <a:lnTo>
                    <a:pt x="509" y="302"/>
                  </a:lnTo>
                  <a:lnTo>
                    <a:pt x="509" y="305"/>
                  </a:lnTo>
                  <a:lnTo>
                    <a:pt x="517" y="305"/>
                  </a:lnTo>
                  <a:lnTo>
                    <a:pt x="517" y="307"/>
                  </a:lnTo>
                  <a:lnTo>
                    <a:pt x="521" y="307"/>
                  </a:lnTo>
                  <a:lnTo>
                    <a:pt x="521" y="309"/>
                  </a:lnTo>
                  <a:lnTo>
                    <a:pt x="524" y="309"/>
                  </a:lnTo>
                  <a:lnTo>
                    <a:pt x="524" y="316"/>
                  </a:lnTo>
                  <a:lnTo>
                    <a:pt x="529" y="316"/>
                  </a:lnTo>
                  <a:lnTo>
                    <a:pt x="529" y="320"/>
                  </a:lnTo>
                  <a:lnTo>
                    <a:pt x="532" y="320"/>
                  </a:lnTo>
                  <a:lnTo>
                    <a:pt x="532" y="322"/>
                  </a:lnTo>
                  <a:lnTo>
                    <a:pt x="532" y="322"/>
                  </a:lnTo>
                  <a:lnTo>
                    <a:pt x="532" y="324"/>
                  </a:lnTo>
                  <a:lnTo>
                    <a:pt x="540" y="324"/>
                  </a:lnTo>
                  <a:lnTo>
                    <a:pt x="540" y="327"/>
                  </a:lnTo>
                  <a:lnTo>
                    <a:pt x="540" y="327"/>
                  </a:lnTo>
                  <a:lnTo>
                    <a:pt x="540" y="329"/>
                  </a:lnTo>
                  <a:lnTo>
                    <a:pt x="544" y="329"/>
                  </a:lnTo>
                  <a:lnTo>
                    <a:pt x="544" y="331"/>
                  </a:lnTo>
                  <a:lnTo>
                    <a:pt x="549" y="331"/>
                  </a:lnTo>
                  <a:lnTo>
                    <a:pt x="549" y="333"/>
                  </a:lnTo>
                  <a:lnTo>
                    <a:pt x="559" y="333"/>
                  </a:lnTo>
                  <a:lnTo>
                    <a:pt x="559" y="336"/>
                  </a:lnTo>
                  <a:lnTo>
                    <a:pt x="565" y="336"/>
                  </a:lnTo>
                  <a:lnTo>
                    <a:pt x="565" y="338"/>
                  </a:lnTo>
                  <a:lnTo>
                    <a:pt x="566" y="338"/>
                  </a:lnTo>
                  <a:lnTo>
                    <a:pt x="566" y="340"/>
                  </a:lnTo>
                  <a:lnTo>
                    <a:pt x="569" y="340"/>
                  </a:lnTo>
                  <a:lnTo>
                    <a:pt x="569" y="345"/>
                  </a:lnTo>
                  <a:lnTo>
                    <a:pt x="572" y="345"/>
                  </a:lnTo>
                  <a:lnTo>
                    <a:pt x="572" y="347"/>
                  </a:lnTo>
                  <a:lnTo>
                    <a:pt x="580" y="347"/>
                  </a:lnTo>
                  <a:lnTo>
                    <a:pt x="580" y="350"/>
                  </a:lnTo>
                  <a:lnTo>
                    <a:pt x="582" y="350"/>
                  </a:lnTo>
                  <a:lnTo>
                    <a:pt x="582" y="352"/>
                  </a:lnTo>
                  <a:lnTo>
                    <a:pt x="584" y="352"/>
                  </a:lnTo>
                  <a:lnTo>
                    <a:pt x="584" y="354"/>
                  </a:lnTo>
                  <a:lnTo>
                    <a:pt x="587" y="354"/>
                  </a:lnTo>
                  <a:lnTo>
                    <a:pt x="587" y="359"/>
                  </a:lnTo>
                  <a:lnTo>
                    <a:pt x="589" y="359"/>
                  </a:lnTo>
                  <a:lnTo>
                    <a:pt x="589" y="361"/>
                  </a:lnTo>
                  <a:lnTo>
                    <a:pt x="592" y="361"/>
                  </a:lnTo>
                  <a:lnTo>
                    <a:pt x="592" y="363"/>
                  </a:lnTo>
                  <a:lnTo>
                    <a:pt x="597" y="363"/>
                  </a:lnTo>
                  <a:lnTo>
                    <a:pt x="597" y="368"/>
                  </a:lnTo>
                  <a:lnTo>
                    <a:pt x="598" y="368"/>
                  </a:lnTo>
                  <a:lnTo>
                    <a:pt x="598" y="370"/>
                  </a:lnTo>
                  <a:lnTo>
                    <a:pt x="598" y="370"/>
                  </a:lnTo>
                  <a:lnTo>
                    <a:pt x="598" y="373"/>
                  </a:lnTo>
                  <a:lnTo>
                    <a:pt x="599" y="373"/>
                  </a:lnTo>
                  <a:lnTo>
                    <a:pt x="599" y="375"/>
                  </a:lnTo>
                  <a:lnTo>
                    <a:pt x="601" y="375"/>
                  </a:lnTo>
                  <a:lnTo>
                    <a:pt x="601" y="377"/>
                  </a:lnTo>
                  <a:lnTo>
                    <a:pt x="607" y="377"/>
                  </a:lnTo>
                  <a:lnTo>
                    <a:pt x="607" y="379"/>
                  </a:lnTo>
                  <a:lnTo>
                    <a:pt x="612" y="379"/>
                  </a:lnTo>
                  <a:lnTo>
                    <a:pt x="612" y="384"/>
                  </a:lnTo>
                  <a:lnTo>
                    <a:pt x="614" y="384"/>
                  </a:lnTo>
                  <a:lnTo>
                    <a:pt x="614" y="386"/>
                  </a:lnTo>
                  <a:lnTo>
                    <a:pt x="616" y="386"/>
                  </a:lnTo>
                  <a:lnTo>
                    <a:pt x="616" y="389"/>
                  </a:lnTo>
                  <a:lnTo>
                    <a:pt x="623" y="389"/>
                  </a:lnTo>
                  <a:lnTo>
                    <a:pt x="623" y="391"/>
                  </a:lnTo>
                  <a:lnTo>
                    <a:pt x="624" y="391"/>
                  </a:lnTo>
                  <a:lnTo>
                    <a:pt x="624" y="394"/>
                  </a:lnTo>
                  <a:lnTo>
                    <a:pt x="626" y="394"/>
                  </a:lnTo>
                  <a:lnTo>
                    <a:pt x="626" y="397"/>
                  </a:lnTo>
                  <a:lnTo>
                    <a:pt x="629" y="397"/>
                  </a:lnTo>
                  <a:lnTo>
                    <a:pt x="629" y="399"/>
                  </a:lnTo>
                  <a:lnTo>
                    <a:pt x="632" y="399"/>
                  </a:lnTo>
                  <a:lnTo>
                    <a:pt x="632" y="401"/>
                  </a:lnTo>
                  <a:lnTo>
                    <a:pt x="634" y="401"/>
                  </a:lnTo>
                  <a:lnTo>
                    <a:pt x="634" y="406"/>
                  </a:lnTo>
                  <a:lnTo>
                    <a:pt x="635" y="406"/>
                  </a:lnTo>
                  <a:lnTo>
                    <a:pt x="635" y="408"/>
                  </a:lnTo>
                  <a:lnTo>
                    <a:pt x="637" y="408"/>
                  </a:lnTo>
                  <a:lnTo>
                    <a:pt x="637" y="410"/>
                  </a:lnTo>
                  <a:lnTo>
                    <a:pt x="638" y="410"/>
                  </a:lnTo>
                  <a:lnTo>
                    <a:pt x="638" y="413"/>
                  </a:lnTo>
                  <a:lnTo>
                    <a:pt x="639" y="413"/>
                  </a:lnTo>
                  <a:lnTo>
                    <a:pt x="639" y="415"/>
                  </a:lnTo>
                  <a:lnTo>
                    <a:pt x="641" y="415"/>
                  </a:lnTo>
                  <a:lnTo>
                    <a:pt x="641" y="417"/>
                  </a:lnTo>
                  <a:lnTo>
                    <a:pt x="644" y="417"/>
                  </a:lnTo>
                  <a:lnTo>
                    <a:pt x="644" y="420"/>
                  </a:lnTo>
                  <a:lnTo>
                    <a:pt x="647" y="420"/>
                  </a:lnTo>
                  <a:lnTo>
                    <a:pt x="647" y="424"/>
                  </a:lnTo>
                  <a:lnTo>
                    <a:pt x="658" y="424"/>
                  </a:lnTo>
                  <a:lnTo>
                    <a:pt x="658" y="427"/>
                  </a:lnTo>
                  <a:lnTo>
                    <a:pt x="659" y="427"/>
                  </a:lnTo>
                  <a:lnTo>
                    <a:pt x="659" y="429"/>
                  </a:lnTo>
                  <a:lnTo>
                    <a:pt x="662" y="429"/>
                  </a:lnTo>
                  <a:lnTo>
                    <a:pt x="662" y="431"/>
                  </a:lnTo>
                  <a:lnTo>
                    <a:pt x="666" y="431"/>
                  </a:lnTo>
                  <a:lnTo>
                    <a:pt x="666" y="433"/>
                  </a:lnTo>
                  <a:lnTo>
                    <a:pt x="674" y="433"/>
                  </a:lnTo>
                  <a:lnTo>
                    <a:pt x="674" y="436"/>
                  </a:lnTo>
                  <a:lnTo>
                    <a:pt x="679" y="436"/>
                  </a:lnTo>
                  <a:lnTo>
                    <a:pt x="679" y="440"/>
                  </a:lnTo>
                  <a:lnTo>
                    <a:pt x="681" y="440"/>
                  </a:lnTo>
                  <a:lnTo>
                    <a:pt x="681" y="445"/>
                  </a:lnTo>
                  <a:lnTo>
                    <a:pt x="684" y="445"/>
                  </a:lnTo>
                  <a:lnTo>
                    <a:pt x="684" y="447"/>
                  </a:lnTo>
                  <a:lnTo>
                    <a:pt x="689" y="447"/>
                  </a:lnTo>
                  <a:lnTo>
                    <a:pt x="689" y="450"/>
                  </a:lnTo>
                  <a:lnTo>
                    <a:pt x="699" y="450"/>
                  </a:lnTo>
                  <a:lnTo>
                    <a:pt x="699" y="452"/>
                  </a:lnTo>
                  <a:lnTo>
                    <a:pt x="712" y="452"/>
                  </a:lnTo>
                  <a:lnTo>
                    <a:pt x="712" y="454"/>
                  </a:lnTo>
                  <a:lnTo>
                    <a:pt x="712" y="454"/>
                  </a:lnTo>
                  <a:lnTo>
                    <a:pt x="712" y="456"/>
                  </a:lnTo>
                  <a:lnTo>
                    <a:pt x="712" y="456"/>
                  </a:lnTo>
                  <a:lnTo>
                    <a:pt x="712" y="460"/>
                  </a:lnTo>
                  <a:lnTo>
                    <a:pt x="714" y="460"/>
                  </a:lnTo>
                  <a:lnTo>
                    <a:pt x="714" y="462"/>
                  </a:lnTo>
                  <a:lnTo>
                    <a:pt x="724" y="462"/>
                  </a:lnTo>
                  <a:lnTo>
                    <a:pt x="724" y="464"/>
                  </a:lnTo>
                  <a:lnTo>
                    <a:pt x="727" y="464"/>
                  </a:lnTo>
                  <a:lnTo>
                    <a:pt x="727" y="467"/>
                  </a:lnTo>
                  <a:lnTo>
                    <a:pt x="744" y="467"/>
                  </a:lnTo>
                  <a:lnTo>
                    <a:pt x="744" y="469"/>
                  </a:lnTo>
                  <a:lnTo>
                    <a:pt x="746" y="469"/>
                  </a:lnTo>
                  <a:lnTo>
                    <a:pt x="746" y="471"/>
                  </a:lnTo>
                  <a:lnTo>
                    <a:pt x="752" y="471"/>
                  </a:lnTo>
                  <a:lnTo>
                    <a:pt x="752" y="474"/>
                  </a:lnTo>
                  <a:lnTo>
                    <a:pt x="759" y="474"/>
                  </a:lnTo>
                  <a:lnTo>
                    <a:pt x="759" y="476"/>
                  </a:lnTo>
                  <a:lnTo>
                    <a:pt x="771" y="476"/>
                  </a:lnTo>
                  <a:lnTo>
                    <a:pt x="771" y="478"/>
                  </a:lnTo>
                  <a:lnTo>
                    <a:pt x="773" y="478"/>
                  </a:lnTo>
                  <a:lnTo>
                    <a:pt x="773" y="481"/>
                  </a:lnTo>
                  <a:lnTo>
                    <a:pt x="777" y="481"/>
                  </a:lnTo>
                  <a:lnTo>
                    <a:pt x="777" y="483"/>
                  </a:lnTo>
                  <a:lnTo>
                    <a:pt x="791" y="483"/>
                  </a:lnTo>
                  <a:lnTo>
                    <a:pt x="791" y="485"/>
                  </a:lnTo>
                  <a:lnTo>
                    <a:pt x="798" y="485"/>
                  </a:lnTo>
                  <a:lnTo>
                    <a:pt x="798" y="487"/>
                  </a:lnTo>
                  <a:lnTo>
                    <a:pt x="804" y="487"/>
                  </a:lnTo>
                  <a:lnTo>
                    <a:pt x="804" y="490"/>
                  </a:lnTo>
                  <a:lnTo>
                    <a:pt x="806" y="490"/>
                  </a:lnTo>
                  <a:lnTo>
                    <a:pt x="806" y="492"/>
                  </a:lnTo>
                  <a:lnTo>
                    <a:pt x="814" y="492"/>
                  </a:lnTo>
                  <a:lnTo>
                    <a:pt x="814" y="494"/>
                  </a:lnTo>
                  <a:lnTo>
                    <a:pt x="834" y="494"/>
                  </a:lnTo>
                  <a:lnTo>
                    <a:pt x="834" y="497"/>
                  </a:lnTo>
                  <a:lnTo>
                    <a:pt x="836" y="497"/>
                  </a:lnTo>
                  <a:lnTo>
                    <a:pt x="836" y="499"/>
                  </a:lnTo>
                  <a:lnTo>
                    <a:pt x="871" y="499"/>
                  </a:lnTo>
                  <a:lnTo>
                    <a:pt x="871" y="501"/>
                  </a:lnTo>
                  <a:lnTo>
                    <a:pt x="888" y="501"/>
                  </a:lnTo>
                  <a:lnTo>
                    <a:pt x="888" y="503"/>
                  </a:lnTo>
                  <a:lnTo>
                    <a:pt x="889" y="503"/>
                  </a:lnTo>
                  <a:lnTo>
                    <a:pt x="889" y="506"/>
                  </a:lnTo>
                  <a:lnTo>
                    <a:pt x="901" y="506"/>
                  </a:lnTo>
                  <a:lnTo>
                    <a:pt x="901" y="509"/>
                  </a:lnTo>
                  <a:lnTo>
                    <a:pt x="903" y="509"/>
                  </a:lnTo>
                  <a:lnTo>
                    <a:pt x="903" y="512"/>
                  </a:lnTo>
                  <a:lnTo>
                    <a:pt x="907" y="512"/>
                  </a:lnTo>
                  <a:lnTo>
                    <a:pt x="907" y="514"/>
                  </a:lnTo>
                  <a:lnTo>
                    <a:pt x="911" y="514"/>
                  </a:lnTo>
                  <a:lnTo>
                    <a:pt x="911" y="518"/>
                  </a:lnTo>
                  <a:lnTo>
                    <a:pt x="921" y="518"/>
                  </a:lnTo>
                  <a:lnTo>
                    <a:pt x="921" y="522"/>
                  </a:lnTo>
                  <a:lnTo>
                    <a:pt x="939" y="522"/>
                  </a:lnTo>
                  <a:lnTo>
                    <a:pt x="939" y="524"/>
                  </a:lnTo>
                  <a:lnTo>
                    <a:pt x="956" y="524"/>
                  </a:lnTo>
                  <a:lnTo>
                    <a:pt x="956" y="528"/>
                  </a:lnTo>
                  <a:lnTo>
                    <a:pt x="966" y="528"/>
                  </a:lnTo>
                  <a:lnTo>
                    <a:pt x="966" y="531"/>
                  </a:lnTo>
                  <a:lnTo>
                    <a:pt x="967" y="531"/>
                  </a:lnTo>
                  <a:lnTo>
                    <a:pt x="967" y="535"/>
                  </a:lnTo>
                  <a:lnTo>
                    <a:pt x="997" y="535"/>
                  </a:lnTo>
                  <a:lnTo>
                    <a:pt x="997" y="538"/>
                  </a:lnTo>
                  <a:lnTo>
                    <a:pt x="1020" y="538"/>
                  </a:lnTo>
                  <a:lnTo>
                    <a:pt x="1020" y="541"/>
                  </a:lnTo>
                  <a:lnTo>
                    <a:pt x="1051" y="541"/>
                  </a:lnTo>
                  <a:lnTo>
                    <a:pt x="1051" y="545"/>
                  </a:lnTo>
                  <a:lnTo>
                    <a:pt x="1076" y="545"/>
                  </a:lnTo>
                  <a:lnTo>
                    <a:pt x="1076" y="548"/>
                  </a:lnTo>
                  <a:lnTo>
                    <a:pt x="1111" y="548"/>
                  </a:lnTo>
                  <a:lnTo>
                    <a:pt x="1111" y="552"/>
                  </a:lnTo>
                  <a:lnTo>
                    <a:pt x="1122" y="552"/>
                  </a:lnTo>
                  <a:lnTo>
                    <a:pt x="1122" y="555"/>
                  </a:lnTo>
                  <a:lnTo>
                    <a:pt x="1123" y="555"/>
                  </a:lnTo>
                  <a:lnTo>
                    <a:pt x="1123" y="559"/>
                  </a:lnTo>
                  <a:lnTo>
                    <a:pt x="1136" y="559"/>
                  </a:lnTo>
                  <a:lnTo>
                    <a:pt x="1136" y="562"/>
                  </a:lnTo>
                  <a:lnTo>
                    <a:pt x="1169" y="562"/>
                  </a:lnTo>
                  <a:lnTo>
                    <a:pt x="1169" y="566"/>
                  </a:lnTo>
                  <a:lnTo>
                    <a:pt x="1194" y="566"/>
                  </a:lnTo>
                  <a:lnTo>
                    <a:pt x="1194" y="569"/>
                  </a:lnTo>
                  <a:lnTo>
                    <a:pt x="1238" y="569"/>
                  </a:lnTo>
                  <a:lnTo>
                    <a:pt x="1238" y="572"/>
                  </a:lnTo>
                  <a:lnTo>
                    <a:pt x="1243" y="572"/>
                  </a:lnTo>
                  <a:lnTo>
                    <a:pt x="1243" y="576"/>
                  </a:lnTo>
                  <a:lnTo>
                    <a:pt x="1243" y="576"/>
                  </a:lnTo>
                  <a:lnTo>
                    <a:pt x="1243" y="579"/>
                  </a:lnTo>
                  <a:lnTo>
                    <a:pt x="1280" y="579"/>
                  </a:lnTo>
                  <a:lnTo>
                    <a:pt x="1280" y="583"/>
                  </a:lnTo>
                  <a:lnTo>
                    <a:pt x="1283" y="583"/>
                  </a:lnTo>
                  <a:lnTo>
                    <a:pt x="1283" y="586"/>
                  </a:lnTo>
                  <a:lnTo>
                    <a:pt x="1316" y="586"/>
                  </a:lnTo>
                  <a:lnTo>
                    <a:pt x="1316" y="590"/>
                  </a:lnTo>
                  <a:lnTo>
                    <a:pt x="1345" y="590"/>
                  </a:lnTo>
                  <a:lnTo>
                    <a:pt x="1345" y="593"/>
                  </a:lnTo>
                  <a:lnTo>
                    <a:pt x="1352" y="593"/>
                  </a:lnTo>
                  <a:lnTo>
                    <a:pt x="1352" y="598"/>
                  </a:lnTo>
                  <a:lnTo>
                    <a:pt x="1360" y="598"/>
                  </a:lnTo>
                  <a:lnTo>
                    <a:pt x="1360" y="601"/>
                  </a:lnTo>
                  <a:lnTo>
                    <a:pt x="1362" y="601"/>
                  </a:lnTo>
                  <a:lnTo>
                    <a:pt x="1362" y="605"/>
                  </a:lnTo>
                  <a:lnTo>
                    <a:pt x="1400" y="605"/>
                  </a:lnTo>
                  <a:lnTo>
                    <a:pt x="1400" y="608"/>
                  </a:lnTo>
                  <a:lnTo>
                    <a:pt x="1433" y="608"/>
                  </a:lnTo>
                  <a:lnTo>
                    <a:pt x="1433" y="613"/>
                  </a:lnTo>
                  <a:lnTo>
                    <a:pt x="1473" y="613"/>
                  </a:lnTo>
                  <a:lnTo>
                    <a:pt x="1473" y="617"/>
                  </a:lnTo>
                  <a:lnTo>
                    <a:pt x="1517" y="617"/>
                  </a:lnTo>
                  <a:lnTo>
                    <a:pt x="1517" y="621"/>
                  </a:lnTo>
                  <a:lnTo>
                    <a:pt x="1551" y="621"/>
                  </a:lnTo>
                  <a:lnTo>
                    <a:pt x="1551" y="625"/>
                  </a:lnTo>
                  <a:lnTo>
                    <a:pt x="1605" y="625"/>
                  </a:lnTo>
                  <a:lnTo>
                    <a:pt x="1605" y="630"/>
                  </a:lnTo>
                  <a:lnTo>
                    <a:pt x="1697" y="630"/>
                  </a:lnTo>
                  <a:lnTo>
                    <a:pt x="1697" y="633"/>
                  </a:lnTo>
                  <a:lnTo>
                    <a:pt x="1752" y="633"/>
                  </a:lnTo>
                  <a:lnTo>
                    <a:pt x="1752" y="638"/>
                  </a:lnTo>
                  <a:lnTo>
                    <a:pt x="1760" y="638"/>
                  </a:lnTo>
                  <a:lnTo>
                    <a:pt x="1760" y="642"/>
                  </a:lnTo>
                  <a:lnTo>
                    <a:pt x="1771" y="642"/>
                  </a:lnTo>
                  <a:lnTo>
                    <a:pt x="1771" y="647"/>
                  </a:lnTo>
                  <a:lnTo>
                    <a:pt x="1777" y="647"/>
                  </a:lnTo>
                  <a:lnTo>
                    <a:pt x="1777" y="651"/>
                  </a:lnTo>
                  <a:lnTo>
                    <a:pt x="1832" y="651"/>
                  </a:lnTo>
                  <a:lnTo>
                    <a:pt x="1832" y="655"/>
                  </a:lnTo>
                  <a:lnTo>
                    <a:pt x="1894" y="655"/>
                  </a:lnTo>
                  <a:lnTo>
                    <a:pt x="1894" y="661"/>
                  </a:lnTo>
                  <a:lnTo>
                    <a:pt x="1919" y="661"/>
                  </a:lnTo>
                  <a:lnTo>
                    <a:pt x="1919" y="665"/>
                  </a:lnTo>
                  <a:lnTo>
                    <a:pt x="1930" y="665"/>
                  </a:lnTo>
                  <a:lnTo>
                    <a:pt x="1930" y="670"/>
                  </a:lnTo>
                  <a:lnTo>
                    <a:pt x="1970" y="670"/>
                  </a:lnTo>
                  <a:lnTo>
                    <a:pt x="1970" y="676"/>
                  </a:lnTo>
                  <a:lnTo>
                    <a:pt x="1987" y="676"/>
                  </a:lnTo>
                  <a:lnTo>
                    <a:pt x="1987" y="682"/>
                  </a:lnTo>
                  <a:lnTo>
                    <a:pt x="1995" y="682"/>
                  </a:lnTo>
                  <a:lnTo>
                    <a:pt x="1995" y="686"/>
                  </a:lnTo>
                  <a:lnTo>
                    <a:pt x="1997" y="686"/>
                  </a:lnTo>
                  <a:lnTo>
                    <a:pt x="1997" y="692"/>
                  </a:lnTo>
                  <a:lnTo>
                    <a:pt x="2012" y="692"/>
                  </a:lnTo>
                  <a:lnTo>
                    <a:pt x="2012" y="696"/>
                  </a:lnTo>
                  <a:lnTo>
                    <a:pt x="2147" y="696"/>
                  </a:lnTo>
                  <a:lnTo>
                    <a:pt x="2147" y="702"/>
                  </a:lnTo>
                  <a:lnTo>
                    <a:pt x="2172" y="702"/>
                  </a:lnTo>
                  <a:lnTo>
                    <a:pt x="2172" y="707"/>
                  </a:lnTo>
                  <a:lnTo>
                    <a:pt x="2211" y="707"/>
                  </a:lnTo>
                  <a:lnTo>
                    <a:pt x="2211" y="713"/>
                  </a:lnTo>
                  <a:lnTo>
                    <a:pt x="2213" y="713"/>
                  </a:lnTo>
                  <a:lnTo>
                    <a:pt x="2213" y="718"/>
                  </a:lnTo>
                  <a:lnTo>
                    <a:pt x="2237" y="718"/>
                  </a:lnTo>
                  <a:lnTo>
                    <a:pt x="2237" y="723"/>
                  </a:lnTo>
                  <a:lnTo>
                    <a:pt x="2257" y="723"/>
                  </a:lnTo>
                  <a:lnTo>
                    <a:pt x="2257" y="729"/>
                  </a:lnTo>
                  <a:lnTo>
                    <a:pt x="2276" y="729"/>
                  </a:lnTo>
                  <a:lnTo>
                    <a:pt x="2276" y="733"/>
                  </a:lnTo>
                  <a:lnTo>
                    <a:pt x="2381" y="733"/>
                  </a:lnTo>
                  <a:lnTo>
                    <a:pt x="2381" y="739"/>
                  </a:lnTo>
                  <a:lnTo>
                    <a:pt x="2399" y="739"/>
                  </a:lnTo>
                  <a:lnTo>
                    <a:pt x="2399" y="745"/>
                  </a:lnTo>
                  <a:lnTo>
                    <a:pt x="2433" y="745"/>
                  </a:lnTo>
                  <a:lnTo>
                    <a:pt x="2433" y="749"/>
                  </a:lnTo>
                  <a:lnTo>
                    <a:pt x="2459" y="749"/>
                  </a:lnTo>
                  <a:lnTo>
                    <a:pt x="2459" y="755"/>
                  </a:lnTo>
                  <a:lnTo>
                    <a:pt x="2473" y="755"/>
                  </a:lnTo>
                  <a:lnTo>
                    <a:pt x="2473" y="760"/>
                  </a:lnTo>
                  <a:lnTo>
                    <a:pt x="2501" y="760"/>
                  </a:lnTo>
                  <a:lnTo>
                    <a:pt x="2501" y="765"/>
                  </a:lnTo>
                  <a:lnTo>
                    <a:pt x="2508" y="765"/>
                  </a:lnTo>
                  <a:lnTo>
                    <a:pt x="2508" y="771"/>
                  </a:lnTo>
                  <a:lnTo>
                    <a:pt x="2547" y="771"/>
                  </a:lnTo>
                  <a:lnTo>
                    <a:pt x="2547" y="776"/>
                  </a:lnTo>
                  <a:lnTo>
                    <a:pt x="2573" y="776"/>
                  </a:lnTo>
                  <a:lnTo>
                    <a:pt x="2573" y="781"/>
                  </a:lnTo>
                  <a:lnTo>
                    <a:pt x="2603" y="781"/>
                  </a:lnTo>
                  <a:lnTo>
                    <a:pt x="2603" y="786"/>
                  </a:lnTo>
                  <a:lnTo>
                    <a:pt x="2670" y="786"/>
                  </a:lnTo>
                  <a:lnTo>
                    <a:pt x="2670" y="792"/>
                  </a:lnTo>
                  <a:lnTo>
                    <a:pt x="2708" y="792"/>
                  </a:lnTo>
                  <a:lnTo>
                    <a:pt x="2708" y="798"/>
                  </a:lnTo>
                  <a:lnTo>
                    <a:pt x="2781" y="798"/>
                  </a:lnTo>
                  <a:lnTo>
                    <a:pt x="2781" y="802"/>
                  </a:lnTo>
                  <a:lnTo>
                    <a:pt x="2785" y="802"/>
                  </a:lnTo>
                  <a:lnTo>
                    <a:pt x="2785" y="808"/>
                  </a:lnTo>
                  <a:lnTo>
                    <a:pt x="2828" y="808"/>
                  </a:lnTo>
                  <a:lnTo>
                    <a:pt x="2828" y="814"/>
                  </a:lnTo>
                  <a:lnTo>
                    <a:pt x="2943" y="814"/>
                  </a:lnTo>
                  <a:lnTo>
                    <a:pt x="2943" y="818"/>
                  </a:lnTo>
                  <a:lnTo>
                    <a:pt x="2950" y="818"/>
                  </a:lnTo>
                  <a:lnTo>
                    <a:pt x="2950" y="824"/>
                  </a:lnTo>
                  <a:lnTo>
                    <a:pt x="2982" y="824"/>
                  </a:lnTo>
                  <a:lnTo>
                    <a:pt x="2982" y="830"/>
                  </a:lnTo>
                  <a:lnTo>
                    <a:pt x="2985" y="830"/>
                  </a:lnTo>
                  <a:lnTo>
                    <a:pt x="2985" y="834"/>
                  </a:lnTo>
                  <a:lnTo>
                    <a:pt x="3037" y="834"/>
                  </a:lnTo>
                  <a:lnTo>
                    <a:pt x="3037" y="840"/>
                  </a:lnTo>
                  <a:lnTo>
                    <a:pt x="3080" y="840"/>
                  </a:lnTo>
                  <a:lnTo>
                    <a:pt x="3080" y="846"/>
                  </a:lnTo>
                  <a:lnTo>
                    <a:pt x="3092" y="846"/>
                  </a:lnTo>
                  <a:lnTo>
                    <a:pt x="3092" y="850"/>
                  </a:lnTo>
                  <a:lnTo>
                    <a:pt x="3131" y="850"/>
                  </a:lnTo>
                  <a:lnTo>
                    <a:pt x="3131" y="856"/>
                  </a:lnTo>
                  <a:lnTo>
                    <a:pt x="3150" y="856"/>
                  </a:lnTo>
                  <a:lnTo>
                    <a:pt x="3150" y="862"/>
                  </a:lnTo>
                  <a:lnTo>
                    <a:pt x="3167" y="862"/>
                  </a:lnTo>
                  <a:lnTo>
                    <a:pt x="3167" y="868"/>
                  </a:lnTo>
                  <a:lnTo>
                    <a:pt x="3185" y="868"/>
                  </a:lnTo>
                  <a:lnTo>
                    <a:pt x="3185" y="872"/>
                  </a:lnTo>
                  <a:lnTo>
                    <a:pt x="3244" y="872"/>
                  </a:lnTo>
                  <a:lnTo>
                    <a:pt x="3244" y="878"/>
                  </a:lnTo>
                  <a:lnTo>
                    <a:pt x="3277" y="878"/>
                  </a:lnTo>
                  <a:lnTo>
                    <a:pt x="3277" y="884"/>
                  </a:lnTo>
                  <a:lnTo>
                    <a:pt x="3320" y="884"/>
                  </a:lnTo>
                  <a:lnTo>
                    <a:pt x="3320" y="889"/>
                  </a:lnTo>
                  <a:lnTo>
                    <a:pt x="3334" y="889"/>
                  </a:lnTo>
                  <a:lnTo>
                    <a:pt x="3334" y="895"/>
                  </a:lnTo>
                  <a:lnTo>
                    <a:pt x="3382" y="895"/>
                  </a:lnTo>
                  <a:lnTo>
                    <a:pt x="3382" y="901"/>
                  </a:lnTo>
                  <a:lnTo>
                    <a:pt x="3399" y="901"/>
                  </a:lnTo>
                  <a:lnTo>
                    <a:pt x="3399" y="908"/>
                  </a:lnTo>
                  <a:lnTo>
                    <a:pt x="3435" y="908"/>
                  </a:lnTo>
                  <a:lnTo>
                    <a:pt x="3435" y="914"/>
                  </a:lnTo>
                  <a:lnTo>
                    <a:pt x="3442" y="914"/>
                  </a:lnTo>
                  <a:lnTo>
                    <a:pt x="3442" y="919"/>
                  </a:lnTo>
                  <a:lnTo>
                    <a:pt x="3467" y="919"/>
                  </a:lnTo>
                  <a:lnTo>
                    <a:pt x="3467" y="925"/>
                  </a:lnTo>
                  <a:lnTo>
                    <a:pt x="3485" y="925"/>
                  </a:lnTo>
                  <a:lnTo>
                    <a:pt x="3485" y="932"/>
                  </a:lnTo>
                  <a:lnTo>
                    <a:pt x="3517" y="932"/>
                  </a:lnTo>
                  <a:lnTo>
                    <a:pt x="3517" y="938"/>
                  </a:lnTo>
                  <a:lnTo>
                    <a:pt x="3529" y="938"/>
                  </a:lnTo>
                  <a:lnTo>
                    <a:pt x="3529" y="943"/>
                  </a:lnTo>
                  <a:lnTo>
                    <a:pt x="3534" y="943"/>
                  </a:lnTo>
                  <a:lnTo>
                    <a:pt x="3534" y="950"/>
                  </a:lnTo>
                  <a:lnTo>
                    <a:pt x="3565" y="950"/>
                  </a:lnTo>
                  <a:lnTo>
                    <a:pt x="3565" y="956"/>
                  </a:lnTo>
                  <a:lnTo>
                    <a:pt x="3649" y="956"/>
                  </a:lnTo>
                  <a:lnTo>
                    <a:pt x="3649" y="963"/>
                  </a:lnTo>
                  <a:lnTo>
                    <a:pt x="3789" y="963"/>
                  </a:lnTo>
                  <a:lnTo>
                    <a:pt x="3789" y="972"/>
                  </a:lnTo>
                  <a:lnTo>
                    <a:pt x="3833" y="972"/>
                  </a:lnTo>
                  <a:lnTo>
                    <a:pt x="3833" y="981"/>
                  </a:lnTo>
                  <a:lnTo>
                    <a:pt x="3841" y="981"/>
                  </a:lnTo>
                  <a:lnTo>
                    <a:pt x="3841" y="989"/>
                  </a:lnTo>
                  <a:lnTo>
                    <a:pt x="3884" y="989"/>
                  </a:lnTo>
                  <a:lnTo>
                    <a:pt x="3884" y="999"/>
                  </a:lnTo>
                  <a:lnTo>
                    <a:pt x="3896" y="999"/>
                  </a:lnTo>
                  <a:lnTo>
                    <a:pt x="3896" y="1008"/>
                  </a:lnTo>
                  <a:lnTo>
                    <a:pt x="3926" y="1008"/>
                  </a:lnTo>
                  <a:lnTo>
                    <a:pt x="3926" y="1017"/>
                  </a:lnTo>
                  <a:lnTo>
                    <a:pt x="3928" y="1017"/>
                  </a:lnTo>
                  <a:lnTo>
                    <a:pt x="3928" y="1025"/>
                  </a:lnTo>
                  <a:lnTo>
                    <a:pt x="3938" y="1025"/>
                  </a:lnTo>
                  <a:lnTo>
                    <a:pt x="3938" y="1034"/>
                  </a:lnTo>
                  <a:lnTo>
                    <a:pt x="4013" y="1034"/>
                  </a:lnTo>
                  <a:lnTo>
                    <a:pt x="4013" y="1043"/>
                  </a:lnTo>
                  <a:lnTo>
                    <a:pt x="4016" y="1043"/>
                  </a:lnTo>
                  <a:lnTo>
                    <a:pt x="4016" y="1053"/>
                  </a:lnTo>
                  <a:lnTo>
                    <a:pt x="4051" y="1053"/>
                  </a:lnTo>
                  <a:lnTo>
                    <a:pt x="4051" y="1062"/>
                  </a:lnTo>
                  <a:lnTo>
                    <a:pt x="4163" y="1062"/>
                  </a:lnTo>
                  <a:lnTo>
                    <a:pt x="4163" y="1071"/>
                  </a:lnTo>
                  <a:lnTo>
                    <a:pt x="4225" y="1071"/>
                  </a:lnTo>
                  <a:lnTo>
                    <a:pt x="4225" y="1080"/>
                  </a:lnTo>
                  <a:lnTo>
                    <a:pt x="4340" y="1080"/>
                  </a:lnTo>
                  <a:lnTo>
                    <a:pt x="4340" y="1089"/>
                  </a:lnTo>
                  <a:lnTo>
                    <a:pt x="4422" y="1089"/>
                  </a:lnTo>
                  <a:lnTo>
                    <a:pt x="4422" y="1098"/>
                  </a:lnTo>
                  <a:lnTo>
                    <a:pt x="4555" y="1098"/>
                  </a:lnTo>
                  <a:lnTo>
                    <a:pt x="4555" y="1098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45" name="Text Box 105"/>
            <p:cNvSpPr txBox="1">
              <a:spLocks noChangeArrowheads="1"/>
            </p:cNvSpPr>
            <p:nvPr/>
          </p:nvSpPr>
          <p:spPr bwMode="auto">
            <a:xfrm>
              <a:off x="1995" y="3340"/>
              <a:ext cx="521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1029" tIns="20515" rIns="41029" bIns="20515">
              <a:spAutoFit/>
            </a:bodyPr>
            <a:lstStyle/>
            <a:p>
              <a:pPr algn="l" defTabSz="411163" eaLnBrk="1" hangingPunct="1"/>
              <a:r>
                <a:rPr lang="de-DE" sz="800" b="0">
                  <a:solidFill>
                    <a:schemeClr val="bg2"/>
                  </a:solidFill>
                </a:rPr>
                <a:t>Bare metal stent</a:t>
              </a:r>
            </a:p>
          </p:txBody>
        </p:sp>
        <p:sp>
          <p:nvSpPr>
            <p:cNvPr id="215146" name="Text Box 106"/>
            <p:cNvSpPr txBox="1">
              <a:spLocks noChangeArrowheads="1"/>
            </p:cNvSpPr>
            <p:nvPr/>
          </p:nvSpPr>
          <p:spPr bwMode="auto">
            <a:xfrm rot="-5400000">
              <a:off x="-174" y="2665"/>
              <a:ext cx="861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1029" tIns="20515" rIns="41029" bIns="20515">
              <a:spAutoFit/>
            </a:bodyPr>
            <a:lstStyle/>
            <a:p>
              <a:pPr defTabSz="411163" eaLnBrk="1" hangingPunct="1"/>
              <a:r>
                <a:rPr lang="de-DE" sz="900" b="0">
                  <a:solidFill>
                    <a:schemeClr val="bg2"/>
                  </a:solidFill>
                </a:rPr>
                <a:t>Probability of Death, </a:t>
              </a:r>
            </a:p>
            <a:p>
              <a:pPr defTabSz="411163" eaLnBrk="1" hangingPunct="1"/>
              <a:r>
                <a:rPr lang="de-DE" sz="900" b="0">
                  <a:solidFill>
                    <a:schemeClr val="bg2"/>
                  </a:solidFill>
                </a:rPr>
                <a:t>MI and Reintervention, %</a:t>
              </a:r>
            </a:p>
          </p:txBody>
        </p:sp>
        <p:sp>
          <p:nvSpPr>
            <p:cNvPr id="215148" name="Rectangle 108"/>
            <p:cNvSpPr>
              <a:spLocks noChangeArrowheads="1"/>
            </p:cNvSpPr>
            <p:nvPr/>
          </p:nvSpPr>
          <p:spPr bwMode="auto">
            <a:xfrm>
              <a:off x="1720" y="2158"/>
              <a:ext cx="101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457200" eaLnBrk="1" hangingPunct="1"/>
              <a:r>
                <a:rPr lang="de-DE" sz="1400" b="0">
                  <a:solidFill>
                    <a:schemeClr val="bg2"/>
                  </a:solidFill>
                </a:rPr>
                <a:t>HR 0.43 (0.34, 0.54)</a:t>
              </a:r>
            </a:p>
          </p:txBody>
        </p:sp>
        <p:sp>
          <p:nvSpPr>
            <p:cNvPr id="215149" name="Rectangle 109"/>
            <p:cNvSpPr>
              <a:spLocks noChangeArrowheads="1"/>
            </p:cNvSpPr>
            <p:nvPr/>
          </p:nvSpPr>
          <p:spPr bwMode="auto">
            <a:xfrm>
              <a:off x="567" y="2144"/>
              <a:ext cx="1074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45720" tIns="22860" rIns="45720" bIns="22860" anchor="ctr">
              <a:spAutoFit/>
            </a:bodyPr>
            <a:lstStyle/>
            <a:p>
              <a:pPr defTabSz="457200" eaLnBrk="1" hangingPunct="1"/>
              <a:r>
                <a:rPr lang="en-US" sz="1400" b="0">
                  <a:solidFill>
                    <a:schemeClr val="bg2"/>
                  </a:solidFill>
                </a:rPr>
                <a:t>14 Trials, 4958 pts</a:t>
              </a:r>
            </a:p>
          </p:txBody>
        </p:sp>
      </p:grpSp>
      <p:sp>
        <p:nvSpPr>
          <p:cNvPr id="215150" name="Text Box 110"/>
          <p:cNvSpPr txBox="1">
            <a:spLocks noChangeArrowheads="1"/>
          </p:cNvSpPr>
          <p:nvPr/>
        </p:nvSpPr>
        <p:spPr bwMode="auto">
          <a:xfrm>
            <a:off x="2139950" y="1143000"/>
            <a:ext cx="4740275" cy="1692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230400" tIns="115200" rIns="230400" bIns="115200">
            <a:spAutoFit/>
          </a:bodyPr>
          <a:lstStyle/>
          <a:p>
            <a:r>
              <a:rPr lang="en-US" sz="2400" b="0"/>
              <a:t>DES are more effective </a:t>
            </a:r>
          </a:p>
          <a:p>
            <a:r>
              <a:rPr lang="en-US" sz="2400" b="0"/>
              <a:t>and as safe as their BMS predecessors in native coronary artery lesions</a:t>
            </a:r>
          </a:p>
        </p:txBody>
      </p:sp>
      <p:sp>
        <p:nvSpPr>
          <p:cNvPr id="215151" name="Text Box 111"/>
          <p:cNvSpPr txBox="1">
            <a:spLocks noChangeArrowheads="1"/>
          </p:cNvSpPr>
          <p:nvPr/>
        </p:nvSpPr>
        <p:spPr bwMode="auto">
          <a:xfrm>
            <a:off x="195263" y="6510338"/>
            <a:ext cx="30940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 eaLnBrk="1" hangingPunct="1"/>
            <a:r>
              <a:rPr lang="de-DE" sz="1600" b="0" i="1"/>
              <a:t>Kastrati …Schömig, NEJM 2007</a:t>
            </a:r>
            <a:endParaRPr lang="en-US" sz="1600" b="0" i="1"/>
          </a:p>
        </p:txBody>
      </p:sp>
      <p:pic>
        <p:nvPicPr>
          <p:cNvPr id="215152" name="Picture 112"/>
          <p:cNvPicPr>
            <a:picLocks noChangeAspect="1" noChangeArrowheads="1"/>
          </p:cNvPicPr>
          <p:nvPr/>
        </p:nvPicPr>
        <p:blipFill>
          <a:blip r:embed="rId3" cstate="print"/>
          <a:srcRect l="51363" t="53027" r="2124" b="3998"/>
          <a:stretch>
            <a:fillRect/>
          </a:stretch>
        </p:blipFill>
        <p:spPr bwMode="auto">
          <a:xfrm>
            <a:off x="4805363" y="3182938"/>
            <a:ext cx="4262437" cy="3094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15153" name="Rectangle 113"/>
          <p:cNvSpPr>
            <a:spLocks noChangeArrowheads="1"/>
          </p:cNvSpPr>
          <p:nvPr/>
        </p:nvSpPr>
        <p:spPr bwMode="auto">
          <a:xfrm>
            <a:off x="7642225" y="3341688"/>
            <a:ext cx="13779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57200" eaLnBrk="1" hangingPunct="1"/>
            <a:r>
              <a:rPr lang="de-DE" sz="1200" b="0">
                <a:solidFill>
                  <a:schemeClr val="bg2"/>
                </a:solidFill>
              </a:rPr>
              <a:t>HR 0.46 (0.38, 0.55)</a:t>
            </a:r>
          </a:p>
        </p:txBody>
      </p:sp>
      <p:sp>
        <p:nvSpPr>
          <p:cNvPr id="215154" name="Rectangle 114"/>
          <p:cNvSpPr>
            <a:spLocks noChangeArrowheads="1"/>
          </p:cNvSpPr>
          <p:nvPr/>
        </p:nvSpPr>
        <p:spPr bwMode="auto">
          <a:xfrm>
            <a:off x="5889625" y="3319463"/>
            <a:ext cx="170497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tIns="22860" rIns="45720" bIns="22860" anchor="ctr">
            <a:spAutoFit/>
          </a:bodyPr>
          <a:lstStyle/>
          <a:p>
            <a:pPr defTabSz="457200" eaLnBrk="1" hangingPunct="1"/>
            <a:r>
              <a:rPr lang="en-US" sz="1200" b="0">
                <a:solidFill>
                  <a:schemeClr val="bg2"/>
                </a:solidFill>
              </a:rPr>
              <a:t>5 Trials, 3513 pts</a:t>
            </a:r>
          </a:p>
        </p:txBody>
      </p:sp>
      <p:pic>
        <p:nvPicPr>
          <p:cNvPr id="215155" name="Picture 1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1013" y="1411288"/>
            <a:ext cx="2101850" cy="1154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215156" name="Text Box 116"/>
          <p:cNvSpPr txBox="1">
            <a:spLocks noChangeArrowheads="1"/>
          </p:cNvSpPr>
          <p:nvPr/>
        </p:nvSpPr>
        <p:spPr bwMode="auto">
          <a:xfrm>
            <a:off x="6546850" y="6510338"/>
            <a:ext cx="2597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 eaLnBrk="1" hangingPunct="1"/>
            <a:r>
              <a:rPr lang="de-DE" sz="1600" b="0" i="1"/>
              <a:t>Stone …Leon, NEJM 2007</a:t>
            </a:r>
            <a:endParaRPr lang="en-US" sz="1600" b="0" i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ChangeArrowheads="1"/>
          </p:cNvSpPr>
          <p:nvPr/>
        </p:nvSpPr>
        <p:spPr bwMode="auto">
          <a:xfrm>
            <a:off x="219075" y="61913"/>
            <a:ext cx="7685088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35038"/>
            <a:r>
              <a:rPr lang="de-DE" sz="3600" b="0">
                <a:solidFill>
                  <a:srgbClr val="FFCC00"/>
                </a:solidFill>
              </a:rPr>
              <a:t>DES vs. BMS</a:t>
            </a:r>
            <a:br>
              <a:rPr lang="de-DE" sz="3600" b="0">
                <a:solidFill>
                  <a:srgbClr val="FFCC00"/>
                </a:solidFill>
              </a:rPr>
            </a:br>
            <a:r>
              <a:rPr lang="de-DE" sz="3600" b="0">
                <a:solidFill>
                  <a:srgbClr val="FFCC00"/>
                </a:solidFill>
              </a:rPr>
              <a:t>in Saphenous Vein Graft Lesions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905625" y="6518275"/>
            <a:ext cx="22383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it-IT" sz="1200" b="0" i="1">
                <a:ea typeface="ＭＳ Ｐゴシック" pitchFamily="34" charset="-128"/>
              </a:rPr>
              <a:t>Vermeersch et al., JACC 2007</a:t>
            </a:r>
          </a:p>
        </p:txBody>
      </p:sp>
      <p:sp>
        <p:nvSpPr>
          <p:cNvPr id="251910" name="Text Box 6"/>
          <p:cNvSpPr txBox="1">
            <a:spLocks noChangeArrowheads="1"/>
          </p:cNvSpPr>
          <p:nvPr/>
        </p:nvSpPr>
        <p:spPr bwMode="auto">
          <a:xfrm>
            <a:off x="2922588" y="1446213"/>
            <a:ext cx="3595687" cy="962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230400" tIns="115200" rIns="230400" bIns="115200">
            <a:spAutoFit/>
          </a:bodyPr>
          <a:lstStyle/>
          <a:p>
            <a:r>
              <a:rPr lang="en-US" sz="2400" b="0"/>
              <a:t>DELAYED RRISC Trial</a:t>
            </a:r>
          </a:p>
          <a:p>
            <a:r>
              <a:rPr lang="en-US" sz="2400" b="0"/>
              <a:t>N=75</a:t>
            </a:r>
          </a:p>
        </p:txBody>
      </p:sp>
      <p:pic>
        <p:nvPicPr>
          <p:cNvPr id="251911" name="Picture 7"/>
          <p:cNvPicPr>
            <a:picLocks noChangeAspect="1" noChangeArrowheads="1"/>
          </p:cNvPicPr>
          <p:nvPr/>
        </p:nvPicPr>
        <p:blipFill>
          <a:blip r:embed="rId3" cstate="print"/>
          <a:srcRect l="9283"/>
          <a:stretch>
            <a:fillRect/>
          </a:stretch>
        </p:blipFill>
        <p:spPr bwMode="auto">
          <a:xfrm>
            <a:off x="357188" y="2668588"/>
            <a:ext cx="3257550" cy="3330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51912" name="Text Box 8"/>
          <p:cNvSpPr txBox="1">
            <a:spLocks noChangeArrowheads="1"/>
          </p:cNvSpPr>
          <p:nvPr/>
        </p:nvSpPr>
        <p:spPr bwMode="auto">
          <a:xfrm>
            <a:off x="2732088" y="5722938"/>
            <a:ext cx="1011237" cy="414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l"/>
            <a:r>
              <a:rPr lang="en-US" sz="1200">
                <a:solidFill>
                  <a:schemeClr val="bg2"/>
                </a:solidFill>
              </a:rPr>
              <a:t>months</a:t>
            </a:r>
          </a:p>
        </p:txBody>
      </p:sp>
      <p:graphicFrame>
        <p:nvGraphicFramePr>
          <p:cNvPr id="251915" name="Object 11"/>
          <p:cNvGraphicFramePr>
            <a:graphicFrameLocks noChangeAspect="1"/>
          </p:cNvGraphicFramePr>
          <p:nvPr/>
        </p:nvGraphicFramePr>
        <p:xfrm>
          <a:off x="4791075" y="2546350"/>
          <a:ext cx="3703638" cy="3440113"/>
        </p:xfrm>
        <a:graphic>
          <a:graphicData uri="http://schemas.openxmlformats.org/presentationml/2006/ole">
            <p:oleObj spid="_x0000_s251915" name="Diagramm" r:id="rId4" imgW="4057650" imgH="3771900" progId="MSGraph.Chart.8">
              <p:embed followColorScheme="full"/>
            </p:oleObj>
          </a:graphicData>
        </a:graphic>
      </p:graphicFrame>
      <p:sp>
        <p:nvSpPr>
          <p:cNvPr id="251916" name="Rectangle 12"/>
          <p:cNvSpPr>
            <a:spLocks noChangeArrowheads="1"/>
          </p:cNvSpPr>
          <p:nvPr/>
        </p:nvSpPr>
        <p:spPr bwMode="auto">
          <a:xfrm>
            <a:off x="4740275" y="2908300"/>
            <a:ext cx="641350" cy="476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l" eaLnBrk="1" hangingPunct="1"/>
            <a:r>
              <a:rPr lang="de-DE" sz="1600" b="0"/>
              <a:t>%</a:t>
            </a:r>
          </a:p>
        </p:txBody>
      </p:sp>
      <p:sp>
        <p:nvSpPr>
          <p:cNvPr id="251917" name="Text Box 13"/>
          <p:cNvSpPr txBox="1">
            <a:spLocks noChangeArrowheads="1"/>
          </p:cNvSpPr>
          <p:nvPr/>
        </p:nvSpPr>
        <p:spPr bwMode="auto">
          <a:xfrm>
            <a:off x="6350000" y="2116138"/>
            <a:ext cx="1036638" cy="596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l"/>
            <a:r>
              <a:rPr lang="en-US" sz="2400" b="0"/>
              <a:t>TLR</a:t>
            </a:r>
          </a:p>
        </p:txBody>
      </p:sp>
      <p:sp>
        <p:nvSpPr>
          <p:cNvPr id="251918" name="Text Box 14"/>
          <p:cNvSpPr txBox="1">
            <a:spLocks noChangeArrowheads="1"/>
          </p:cNvSpPr>
          <p:nvPr/>
        </p:nvSpPr>
        <p:spPr bwMode="auto">
          <a:xfrm>
            <a:off x="6496050" y="2938463"/>
            <a:ext cx="72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de-DE" sz="1600" b="0" i="1">
                <a:ea typeface="ヒラギノ角ゴ Pro W3" pitchFamily="-111" charset="-128"/>
              </a:rPr>
              <a:t>P=.55</a:t>
            </a:r>
          </a:p>
        </p:txBody>
      </p:sp>
      <p:sp>
        <p:nvSpPr>
          <p:cNvPr id="251919" name="Text Box 15"/>
          <p:cNvSpPr txBox="1">
            <a:spLocks noChangeArrowheads="1"/>
          </p:cNvSpPr>
          <p:nvPr/>
        </p:nvSpPr>
        <p:spPr bwMode="auto">
          <a:xfrm>
            <a:off x="131763" y="2170113"/>
            <a:ext cx="1365250" cy="53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l"/>
            <a:r>
              <a:rPr lang="en-US" b="0"/>
              <a:t>Survival</a:t>
            </a:r>
          </a:p>
        </p:txBody>
      </p:sp>
      <p:sp>
        <p:nvSpPr>
          <p:cNvPr id="251920" name="Text Box 16"/>
          <p:cNvSpPr txBox="1">
            <a:spLocks noChangeArrowheads="1"/>
          </p:cNvSpPr>
          <p:nvPr/>
        </p:nvSpPr>
        <p:spPr bwMode="auto">
          <a:xfrm>
            <a:off x="5813425" y="5627688"/>
            <a:ext cx="969963" cy="53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230400" tIns="115200" rIns="230400" bIns="115200">
            <a:spAutoFit/>
          </a:bodyPr>
          <a:lstStyle/>
          <a:p>
            <a:r>
              <a:rPr lang="en-US" b="0">
                <a:solidFill>
                  <a:srgbClr val="FFFF00"/>
                </a:solidFill>
              </a:rPr>
              <a:t>SES</a:t>
            </a:r>
          </a:p>
        </p:txBody>
      </p:sp>
      <p:sp>
        <p:nvSpPr>
          <p:cNvPr id="251921" name="Text Box 17"/>
          <p:cNvSpPr txBox="1">
            <a:spLocks noChangeArrowheads="1"/>
          </p:cNvSpPr>
          <p:nvPr/>
        </p:nvSpPr>
        <p:spPr bwMode="auto">
          <a:xfrm>
            <a:off x="6918325" y="5626100"/>
            <a:ext cx="1011238" cy="53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230400" tIns="115200" rIns="230400" bIns="115200">
            <a:spAutoFit/>
          </a:bodyPr>
          <a:lstStyle/>
          <a:p>
            <a:r>
              <a:rPr lang="en-US" b="0">
                <a:solidFill>
                  <a:srgbClr val="99CCFF"/>
                </a:solidFill>
              </a:rPr>
              <a:t>BMS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65" name="Text Box 9"/>
          <p:cNvSpPr txBox="1">
            <a:spLocks noChangeArrowheads="1"/>
          </p:cNvSpPr>
          <p:nvPr/>
        </p:nvSpPr>
        <p:spPr bwMode="auto">
          <a:xfrm>
            <a:off x="1036638" y="2484438"/>
            <a:ext cx="2254250" cy="53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l"/>
            <a:r>
              <a:rPr lang="en-US" b="0"/>
              <a:t>All-cause Death</a:t>
            </a:r>
          </a:p>
        </p:txBody>
      </p:sp>
      <p:sp>
        <p:nvSpPr>
          <p:cNvPr id="249866" name="Text Box 10"/>
          <p:cNvSpPr txBox="1">
            <a:spLocks noChangeArrowheads="1"/>
          </p:cNvSpPr>
          <p:nvPr/>
        </p:nvSpPr>
        <p:spPr bwMode="auto">
          <a:xfrm>
            <a:off x="4857750" y="2484438"/>
            <a:ext cx="4089400" cy="53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l"/>
            <a:r>
              <a:rPr lang="en-US" b="0"/>
              <a:t>Target Lesion Revascularization</a:t>
            </a:r>
          </a:p>
        </p:txBody>
      </p:sp>
      <p:grpSp>
        <p:nvGrpSpPr>
          <p:cNvPr id="249870" name="Group 14"/>
          <p:cNvGrpSpPr>
            <a:grpSpLocks/>
          </p:cNvGrpSpPr>
          <p:nvPr/>
        </p:nvGrpSpPr>
        <p:grpSpPr bwMode="auto">
          <a:xfrm>
            <a:off x="311150" y="3052763"/>
            <a:ext cx="4083050" cy="2943225"/>
            <a:chOff x="346" y="1311"/>
            <a:chExt cx="2572" cy="1854"/>
          </a:xfrm>
        </p:grpSpPr>
        <p:pic>
          <p:nvPicPr>
            <p:cNvPr id="249868" name="Picture 1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6" y="1311"/>
              <a:ext cx="2512" cy="18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49867" name="Text Box 11"/>
            <p:cNvSpPr txBox="1">
              <a:spLocks noChangeArrowheads="1"/>
            </p:cNvSpPr>
            <p:nvPr/>
          </p:nvSpPr>
          <p:spPr bwMode="auto">
            <a:xfrm>
              <a:off x="1493" y="1323"/>
              <a:ext cx="1425" cy="4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230400" tIns="115200" rIns="230400" bIns="115200">
              <a:spAutoFit/>
            </a:bodyPr>
            <a:lstStyle/>
            <a:p>
              <a:pPr algn="r"/>
              <a:r>
                <a:rPr lang="en-US" sz="1000">
                  <a:solidFill>
                    <a:schemeClr val="bg2"/>
                  </a:solidFill>
                </a:rPr>
                <a:t>Cardiac death</a:t>
              </a:r>
            </a:p>
            <a:p>
              <a:pPr algn="r"/>
              <a:r>
                <a:rPr lang="en-US" sz="1000">
                  <a:solidFill>
                    <a:schemeClr val="bg2"/>
                  </a:solidFill>
                </a:rPr>
                <a:t>7% (PES) vs. 13% (BMS)</a:t>
              </a:r>
            </a:p>
            <a:p>
              <a:pPr algn="r"/>
              <a:r>
                <a:rPr lang="en-US" sz="1000">
                  <a:solidFill>
                    <a:schemeClr val="bg2"/>
                  </a:solidFill>
                </a:rPr>
                <a:t>HR 0.62 [0.15-2-6]; P=0.51</a:t>
              </a:r>
            </a:p>
          </p:txBody>
        </p:sp>
      </p:grpSp>
      <p:pic>
        <p:nvPicPr>
          <p:cNvPr id="249869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18075" y="3028950"/>
            <a:ext cx="3986213" cy="297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9871" name="Rectangle 15"/>
          <p:cNvSpPr>
            <a:spLocks noChangeArrowheads="1"/>
          </p:cNvSpPr>
          <p:nvPr/>
        </p:nvSpPr>
        <p:spPr bwMode="auto">
          <a:xfrm>
            <a:off x="219075" y="61913"/>
            <a:ext cx="7685088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35038"/>
            <a:r>
              <a:rPr lang="de-DE" sz="3600" b="0">
                <a:solidFill>
                  <a:srgbClr val="FFCC00"/>
                </a:solidFill>
              </a:rPr>
              <a:t>DES vs. BMS</a:t>
            </a:r>
            <a:br>
              <a:rPr lang="de-DE" sz="3600" b="0">
                <a:solidFill>
                  <a:srgbClr val="FFCC00"/>
                </a:solidFill>
              </a:rPr>
            </a:br>
            <a:r>
              <a:rPr lang="de-DE" sz="3600" b="0">
                <a:solidFill>
                  <a:srgbClr val="FFCC00"/>
                </a:solidFill>
              </a:rPr>
              <a:t>in Saphenous Vein Graft Lesions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946900" y="6518275"/>
            <a:ext cx="2197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it-IT" sz="1200" b="0" i="1">
                <a:ea typeface="ＭＳ Ｐゴシック" pitchFamily="34" charset="-128"/>
              </a:rPr>
              <a:t>Brilakis et al., JACC Intv 2011</a:t>
            </a:r>
          </a:p>
        </p:txBody>
      </p:sp>
      <p:sp>
        <p:nvSpPr>
          <p:cNvPr id="249873" name="Text Box 17"/>
          <p:cNvSpPr txBox="1">
            <a:spLocks noChangeArrowheads="1"/>
          </p:cNvSpPr>
          <p:nvPr/>
        </p:nvSpPr>
        <p:spPr bwMode="auto">
          <a:xfrm>
            <a:off x="3665538" y="1446213"/>
            <a:ext cx="1781175" cy="962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230400" tIns="115200" rIns="230400" bIns="115200">
            <a:spAutoFit/>
          </a:bodyPr>
          <a:lstStyle/>
          <a:p>
            <a:r>
              <a:rPr lang="en-US" sz="2400" b="0"/>
              <a:t>SOS Trial</a:t>
            </a:r>
          </a:p>
          <a:p>
            <a:r>
              <a:rPr lang="en-US" sz="2400" b="0"/>
              <a:t>N=80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7" name="Rectangle 5"/>
          <p:cNvSpPr>
            <a:spLocks noChangeArrowheads="1"/>
          </p:cNvSpPr>
          <p:nvPr/>
        </p:nvSpPr>
        <p:spPr bwMode="auto">
          <a:xfrm>
            <a:off x="617538" y="473075"/>
            <a:ext cx="74993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3600" b="0">
                <a:solidFill>
                  <a:srgbClr val="FFCC00"/>
                </a:solidFill>
                <a:cs typeface="Arial" pitchFamily="34" charset="0"/>
              </a:rPr>
              <a:t>Objective of the of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3600" b="0">
                <a:solidFill>
                  <a:srgbClr val="FFCC00"/>
                </a:solidFill>
                <a:cs typeface="Arial" pitchFamily="34" charset="0"/>
              </a:rPr>
              <a:t>				ISAR-CABG Trial:</a:t>
            </a:r>
          </a:p>
        </p:txBody>
      </p:sp>
      <p:sp>
        <p:nvSpPr>
          <p:cNvPr id="187400" name="Text Box 8"/>
          <p:cNvSpPr txBox="1">
            <a:spLocks noChangeArrowheads="1"/>
          </p:cNvSpPr>
          <p:nvPr/>
        </p:nvSpPr>
        <p:spPr bwMode="auto">
          <a:xfrm>
            <a:off x="449263" y="1797050"/>
            <a:ext cx="7989887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buFont typeface="Wingdings" pitchFamily="2" charset="2"/>
              <a:buNone/>
            </a:pPr>
            <a:r>
              <a:rPr lang="en-US" sz="2800" b="0"/>
              <a:t>…</a:t>
            </a:r>
            <a:r>
              <a:rPr lang="en-GB" sz="2800" b="0"/>
              <a:t>to compare the efficacy of drug-eluting stents against bare metal stents – in a trial powered for clinical events</a:t>
            </a:r>
            <a:endParaRPr lang="en-US" sz="2800" b="0"/>
          </a:p>
        </p:txBody>
      </p:sp>
      <p:sp>
        <p:nvSpPr>
          <p:cNvPr id="187401" name="Rectangle 9"/>
          <p:cNvSpPr>
            <a:spLocks noChangeArrowheads="1"/>
          </p:cNvSpPr>
          <p:nvPr/>
        </p:nvSpPr>
        <p:spPr bwMode="auto">
          <a:xfrm>
            <a:off x="452438" y="3870325"/>
            <a:ext cx="44259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3600" b="0">
                <a:solidFill>
                  <a:srgbClr val="FFCC00"/>
                </a:solidFill>
                <a:cs typeface="Arial" pitchFamily="34" charset="0"/>
              </a:rPr>
              <a:t>Participating Centers</a:t>
            </a:r>
          </a:p>
        </p:txBody>
      </p:sp>
      <p:sp>
        <p:nvSpPr>
          <p:cNvPr id="187402" name="Text Box 10"/>
          <p:cNvSpPr txBox="1">
            <a:spLocks noChangeArrowheads="1"/>
          </p:cNvSpPr>
          <p:nvPr/>
        </p:nvSpPr>
        <p:spPr bwMode="auto">
          <a:xfrm>
            <a:off x="436563" y="4575175"/>
            <a:ext cx="8532812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 eaLnBrk="1" hangingPunct="1">
              <a:buFont typeface="Wingdings" pitchFamily="2" charset="2"/>
              <a:buNone/>
            </a:pPr>
            <a:r>
              <a:rPr lang="en-US" sz="2800" b="0"/>
              <a:t>Deutsches Herzzentrum Munich</a:t>
            </a:r>
          </a:p>
          <a:p>
            <a:pPr marL="342900" indent="-342900" algn="l" eaLnBrk="1" hangingPunct="1">
              <a:buFont typeface="Wingdings" pitchFamily="2" charset="2"/>
              <a:buAutoNum type="arabicPeriod"/>
            </a:pPr>
            <a:r>
              <a:rPr lang="en-US" sz="2800" b="0"/>
              <a:t>Med. Klinik, Klinikum rechts der Isar, Munich</a:t>
            </a:r>
          </a:p>
          <a:p>
            <a:pPr marL="342900" indent="-342900" algn="l" eaLnBrk="1" hangingPunct="1">
              <a:buFont typeface="Wingdings" pitchFamily="2" charset="2"/>
              <a:buNone/>
            </a:pPr>
            <a:r>
              <a:rPr lang="en-US" sz="2800" b="0"/>
              <a:t>Herzzentrum Bad Krozingen, Bad Krozingen</a:t>
            </a:r>
          </a:p>
          <a:p>
            <a:pPr marL="342900" indent="-342900" algn="l" eaLnBrk="1" hangingPunct="1">
              <a:buFont typeface="Wingdings" pitchFamily="2" charset="2"/>
              <a:buNone/>
            </a:pPr>
            <a:r>
              <a:rPr lang="en-US" sz="2800" b="0"/>
              <a:t>Bad Segeberger Kliniken, Bad Segeberg</a:t>
            </a:r>
          </a:p>
          <a:p>
            <a:pPr marL="342900" indent="-342900" algn="r" eaLnBrk="1" hangingPunct="1">
              <a:buFont typeface="Wingdings" pitchFamily="2" charset="2"/>
              <a:buNone/>
            </a:pPr>
            <a:r>
              <a:rPr lang="en-US" sz="2800" b="0"/>
              <a:t>Germany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71" name="Rectangle 7"/>
          <p:cNvSpPr>
            <a:spLocks noChangeArrowheads="1"/>
          </p:cNvSpPr>
          <p:nvPr/>
        </p:nvSpPr>
        <p:spPr bwMode="auto">
          <a:xfrm>
            <a:off x="227013" y="1249363"/>
            <a:ext cx="8777287" cy="32210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230400" tIns="115200" rIns="230400" bIns="115200" anchor="ctr">
            <a:spAutoFit/>
          </a:bodyPr>
          <a:lstStyle/>
          <a:p>
            <a:pPr algn="l"/>
            <a:r>
              <a:rPr lang="en-US" sz="2800">
                <a:solidFill>
                  <a:srgbClr val="FFCC00"/>
                </a:solidFill>
              </a:rPr>
              <a:t>Inclusion criteria</a:t>
            </a:r>
          </a:p>
          <a:p>
            <a:pPr algn="l"/>
            <a:r>
              <a:rPr lang="en-US" sz="2800" b="0"/>
              <a:t>	Patients with ischemic symptoms or 	evidence of myocardial ischemia in the 	presence of ≥50 % </a:t>
            </a:r>
            <a:r>
              <a:rPr lang="en-US" sz="2800" b="0" i="1">
                <a:solidFill>
                  <a:srgbClr val="FFCC00"/>
                </a:solidFill>
              </a:rPr>
              <a:t>de novo</a:t>
            </a:r>
            <a:r>
              <a:rPr lang="en-US" sz="2800" b="0"/>
              <a:t> stenosis 	located in </a:t>
            </a:r>
            <a:r>
              <a:rPr lang="en-US" sz="2800" b="0">
                <a:solidFill>
                  <a:srgbClr val="FFCC00"/>
                </a:solidFill>
              </a:rPr>
              <a:t>saphenous vein grafts</a:t>
            </a:r>
          </a:p>
          <a:p>
            <a:pPr algn="l"/>
            <a:r>
              <a:rPr lang="en-US" sz="2800" b="0"/>
              <a:t>	</a:t>
            </a:r>
          </a:p>
          <a:p>
            <a:pPr algn="l"/>
            <a:r>
              <a:rPr lang="en-US" sz="2800" b="0"/>
              <a:t>	Informed, written consent</a:t>
            </a:r>
            <a:r>
              <a:rPr lang="de-DE" sz="2800" b="0"/>
              <a:t> </a:t>
            </a:r>
          </a:p>
        </p:txBody>
      </p:sp>
      <p:sp>
        <p:nvSpPr>
          <p:cNvPr id="190472" name="Rectangle 8"/>
          <p:cNvSpPr>
            <a:spLocks noChangeArrowheads="1"/>
          </p:cNvSpPr>
          <p:nvPr/>
        </p:nvSpPr>
        <p:spPr bwMode="auto">
          <a:xfrm>
            <a:off x="227013" y="4570413"/>
            <a:ext cx="8669337" cy="2135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230400" tIns="0" rIns="230400" bIns="0" anchor="ctr">
            <a:spAutoFit/>
          </a:bodyPr>
          <a:lstStyle/>
          <a:p>
            <a:pPr algn="l"/>
            <a:r>
              <a:rPr lang="en-US" sz="2800">
                <a:solidFill>
                  <a:srgbClr val="FFCC00"/>
                </a:solidFill>
              </a:rPr>
              <a:t>Exclusion criteria</a:t>
            </a:r>
          </a:p>
          <a:p>
            <a:pPr algn="l"/>
            <a:r>
              <a:rPr lang="en-US" sz="2800" b="0"/>
              <a:t>	Cardiogenic shock </a:t>
            </a:r>
            <a:endParaRPr lang="de-DE" sz="2800" b="0"/>
          </a:p>
          <a:p>
            <a:pPr algn="l"/>
            <a:r>
              <a:rPr lang="en-US" sz="2800" b="0"/>
              <a:t>	Target lesion located in arterial grafts</a:t>
            </a:r>
          </a:p>
          <a:p>
            <a:pPr algn="l"/>
            <a:r>
              <a:rPr lang="en-US" sz="2800" b="0"/>
              <a:t>	Malignancies with life expectancy &lt;1 year</a:t>
            </a:r>
          </a:p>
          <a:p>
            <a:pPr algn="l"/>
            <a:r>
              <a:rPr lang="en-US" sz="2800" b="0"/>
              <a:t>	Allergies to study medication</a:t>
            </a:r>
          </a:p>
        </p:txBody>
      </p:sp>
      <p:sp>
        <p:nvSpPr>
          <p:cNvPr id="190474" name="Rectangle 10"/>
          <p:cNvSpPr>
            <a:spLocks noChangeArrowheads="1"/>
          </p:cNvSpPr>
          <p:nvPr/>
        </p:nvSpPr>
        <p:spPr bwMode="auto">
          <a:xfrm>
            <a:off x="219075" y="61913"/>
            <a:ext cx="7685088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35038"/>
            <a:r>
              <a:rPr lang="de-DE" sz="3600" b="0">
                <a:solidFill>
                  <a:srgbClr val="FFCC00"/>
                </a:solidFill>
              </a:rPr>
              <a:t>Patient Selection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7" name="Rectangle 5"/>
          <p:cNvSpPr>
            <a:spLocks noChangeArrowheads="1"/>
          </p:cNvSpPr>
          <p:nvPr/>
        </p:nvSpPr>
        <p:spPr bwMode="auto">
          <a:xfrm>
            <a:off x="150813" y="1978025"/>
            <a:ext cx="8993187" cy="3009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230400" tIns="115200" rIns="230400" bIns="115200" anchor="ctr">
            <a:spAutoFit/>
          </a:bodyPr>
          <a:lstStyle/>
          <a:p>
            <a:pPr algn="l">
              <a:lnSpc>
                <a:spcPct val="130000"/>
              </a:lnSpc>
            </a:pPr>
            <a:r>
              <a:rPr lang="de-DE" sz="2800" b="0"/>
              <a:t>Composite of</a:t>
            </a:r>
          </a:p>
          <a:p>
            <a:pPr algn="l">
              <a:lnSpc>
                <a:spcPct val="130000"/>
              </a:lnSpc>
            </a:pPr>
            <a:r>
              <a:rPr lang="de-DE" sz="2800" b="0"/>
              <a:t>	death,</a:t>
            </a:r>
          </a:p>
          <a:p>
            <a:pPr algn="l">
              <a:lnSpc>
                <a:spcPct val="130000"/>
              </a:lnSpc>
            </a:pPr>
            <a:r>
              <a:rPr lang="de-DE" sz="2800" b="0"/>
              <a:t>	myocardial infarction  </a:t>
            </a:r>
          </a:p>
          <a:p>
            <a:pPr algn="l">
              <a:lnSpc>
                <a:spcPct val="130000"/>
              </a:lnSpc>
            </a:pPr>
            <a:r>
              <a:rPr lang="de-DE" sz="2800" b="0"/>
              <a:t>	ischemia-related target lesion revascularization</a:t>
            </a:r>
          </a:p>
          <a:p>
            <a:pPr algn="l">
              <a:lnSpc>
                <a:spcPct val="130000"/>
              </a:lnSpc>
            </a:pPr>
            <a:r>
              <a:rPr lang="de-DE" sz="2800" b="0"/>
              <a:t>				       at 1-year post index PCI</a:t>
            </a:r>
          </a:p>
        </p:txBody>
      </p:sp>
      <p:sp>
        <p:nvSpPr>
          <p:cNvPr id="192518" name="Rectangle 6"/>
          <p:cNvSpPr>
            <a:spLocks noChangeArrowheads="1"/>
          </p:cNvSpPr>
          <p:nvPr/>
        </p:nvSpPr>
        <p:spPr bwMode="auto">
          <a:xfrm>
            <a:off x="1187450" y="76200"/>
            <a:ext cx="6765925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935038"/>
            <a:r>
              <a:rPr lang="en-US" altLang="de-DE" sz="3600" b="0">
                <a:solidFill>
                  <a:srgbClr val="FFCC00"/>
                </a:solidFill>
              </a:rPr>
              <a:t>Primary Endpoint</a:t>
            </a:r>
            <a:endParaRPr lang="en-US" sz="3600" b="0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4" name="Rectangle 4"/>
          <p:cNvSpPr>
            <a:spLocks noChangeArrowheads="1"/>
          </p:cNvSpPr>
          <p:nvPr/>
        </p:nvSpPr>
        <p:spPr bwMode="auto">
          <a:xfrm>
            <a:off x="2166938" y="79375"/>
            <a:ext cx="4691062" cy="765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230400" tIns="115200" rIns="230400" bIns="115200">
            <a:spAutoFit/>
          </a:bodyPr>
          <a:lstStyle/>
          <a:p>
            <a:pPr algn="l"/>
            <a:r>
              <a:rPr lang="en-US" sz="3500" b="0">
                <a:solidFill>
                  <a:srgbClr val="FFCC00"/>
                </a:solidFill>
              </a:rPr>
              <a:t>Secondary Endpoints</a:t>
            </a:r>
          </a:p>
        </p:txBody>
      </p:sp>
      <p:sp>
        <p:nvSpPr>
          <p:cNvPr id="225285" name="Rectangle 5"/>
          <p:cNvSpPr>
            <a:spLocks noChangeArrowheads="1"/>
          </p:cNvSpPr>
          <p:nvPr/>
        </p:nvSpPr>
        <p:spPr bwMode="auto">
          <a:xfrm>
            <a:off x="150813" y="1690688"/>
            <a:ext cx="8993187" cy="4676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230400" tIns="115200" rIns="230400" bIns="115200" anchor="ctr">
            <a:spAutoFit/>
          </a:bodyPr>
          <a:lstStyle/>
          <a:p>
            <a:pPr algn="l">
              <a:lnSpc>
                <a:spcPct val="130000"/>
              </a:lnSpc>
              <a:buClr>
                <a:schemeClr val="tx2"/>
              </a:buClr>
            </a:pPr>
            <a:r>
              <a:rPr lang="de-DE" sz="2800" b="0"/>
              <a:t>All cause mortality</a:t>
            </a:r>
          </a:p>
          <a:p>
            <a:pPr algn="l">
              <a:lnSpc>
                <a:spcPct val="130000"/>
              </a:lnSpc>
              <a:buClr>
                <a:schemeClr val="tx2"/>
              </a:buClr>
            </a:pPr>
            <a:endParaRPr lang="de-DE" sz="2800" b="0"/>
          </a:p>
          <a:p>
            <a:pPr algn="l">
              <a:lnSpc>
                <a:spcPct val="130000"/>
              </a:lnSpc>
              <a:buClr>
                <a:schemeClr val="tx2"/>
              </a:buClr>
            </a:pPr>
            <a:r>
              <a:rPr lang="de-DE" sz="2800" b="0"/>
              <a:t>Myocardial infarction</a:t>
            </a:r>
          </a:p>
          <a:p>
            <a:pPr algn="l">
              <a:lnSpc>
                <a:spcPct val="130000"/>
              </a:lnSpc>
              <a:buClr>
                <a:schemeClr val="tx2"/>
              </a:buClr>
            </a:pPr>
            <a:endParaRPr lang="de-DE" sz="2800" b="0"/>
          </a:p>
          <a:p>
            <a:pPr algn="l">
              <a:lnSpc>
                <a:spcPct val="130000"/>
              </a:lnSpc>
              <a:buClr>
                <a:schemeClr val="tx2"/>
              </a:buClr>
            </a:pPr>
            <a:r>
              <a:rPr lang="de-DE" sz="2800" b="0"/>
              <a:t>Ischemia-related target lesion revascularization</a:t>
            </a:r>
          </a:p>
          <a:p>
            <a:pPr algn="l">
              <a:lnSpc>
                <a:spcPct val="130000"/>
              </a:lnSpc>
              <a:buClr>
                <a:schemeClr val="tx2"/>
              </a:buClr>
            </a:pPr>
            <a:endParaRPr lang="de-DE" sz="2800" b="0"/>
          </a:p>
          <a:p>
            <a:pPr algn="l">
              <a:lnSpc>
                <a:spcPct val="130000"/>
              </a:lnSpc>
              <a:buClr>
                <a:schemeClr val="tx2"/>
              </a:buClr>
            </a:pPr>
            <a:r>
              <a:rPr lang="de-DE" sz="2800" b="0"/>
              <a:t>Incidence of definite/probable stent thrombosis</a:t>
            </a:r>
          </a:p>
          <a:p>
            <a:pPr algn="l">
              <a:lnSpc>
                <a:spcPct val="130000"/>
              </a:lnSpc>
            </a:pPr>
            <a:r>
              <a:rPr lang="de-DE" sz="2800" b="0"/>
              <a:t>				at 1-year post index PCI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zurDHM">
  <a:themeElements>
    <a:clrScheme name="AzurDHM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CC99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B98AE7"/>
      </a:accent6>
      <a:hlink>
        <a:srgbClr val="6600CC"/>
      </a:hlink>
      <a:folHlink>
        <a:srgbClr val="6699FF"/>
      </a:folHlink>
    </a:clrScheme>
    <a:fontScheme name="AzurDHM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230400" tIns="115200" rIns="230400" bIns="1152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230400" tIns="115200" rIns="230400" bIns="1152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AzurDHM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CC99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B98AE7"/>
        </a:accent6>
        <a:hlink>
          <a:srgbClr val="6600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DHM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DHM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DunkelBlau</Template>
  <TotalTime>0</TotalTime>
  <Words>951</Words>
  <Application>Microsoft Office PowerPoint</Application>
  <PresentationFormat>On-screen Show (4:3)</PresentationFormat>
  <Paragraphs>462</Paragraphs>
  <Slides>27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AzurDHM</vt:lpstr>
      <vt:lpstr>Diagramm</vt:lpstr>
      <vt:lpstr>J. Mehilli, MD, G. Richard, F-J. Neumann, S. Massberg, K-L. Laugwitz, J. Pache,  J. Hausleiter, I. Ott, M. Fusaro, T. Ibrahim, A. Schömig, A. Kastrati   Deutsches Herzzentrum &amp; 1st Med. Klinik rechts der Isar, Technische Universität Munich, Germany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Prof. Kastrati</dc:creator>
  <cp:lastModifiedBy>Christine</cp:lastModifiedBy>
  <cp:revision>412</cp:revision>
  <dcterms:created xsi:type="dcterms:W3CDTF">2003-03-16T17:21:16Z</dcterms:created>
  <dcterms:modified xsi:type="dcterms:W3CDTF">2011-03-31T23:44:23Z</dcterms:modified>
</cp:coreProperties>
</file>