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97" r:id="rId2"/>
    <p:sldId id="270" r:id="rId3"/>
    <p:sldId id="283" r:id="rId4"/>
    <p:sldId id="260" r:id="rId5"/>
    <p:sldId id="259" r:id="rId6"/>
    <p:sldId id="256" r:id="rId7"/>
    <p:sldId id="258" r:id="rId8"/>
    <p:sldId id="276" r:id="rId9"/>
    <p:sldId id="277" r:id="rId10"/>
    <p:sldId id="268" r:id="rId11"/>
    <p:sldId id="285" r:id="rId12"/>
    <p:sldId id="286" r:id="rId13"/>
    <p:sldId id="296" r:id="rId14"/>
    <p:sldId id="301" r:id="rId15"/>
    <p:sldId id="278" r:id="rId16"/>
    <p:sldId id="279" r:id="rId17"/>
    <p:sldId id="291" r:id="rId18"/>
    <p:sldId id="293" r:id="rId19"/>
    <p:sldId id="302" r:id="rId20"/>
    <p:sldId id="303" r:id="rId21"/>
    <p:sldId id="299" r:id="rId22"/>
    <p:sldId id="298" r:id="rId23"/>
    <p:sldId id="294" r:id="rId24"/>
    <p:sldId id="295" r:id="rId25"/>
    <p:sldId id="261" r:id="rId26"/>
    <p:sldId id="282" r:id="rId27"/>
    <p:sldId id="30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2777"/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6311" autoAdjust="0"/>
  </p:normalViewPr>
  <p:slideViewPr>
    <p:cSldViewPr>
      <p:cViewPr varScale="1">
        <p:scale>
          <a:sx n="63" d="100"/>
          <a:sy n="63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8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9331B7-2D3D-43B4-9FAC-0C30761DF20E}" type="datetimeFigureOut">
              <a:rPr lang="en-US" smtClean="0"/>
              <a:pPr/>
              <a:t>4/1/2011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970B7D-5149-424E-A32A-B71964CA7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ABABA7-C48C-4119-80CB-BF07E47C49E6}" type="slidenum">
              <a:rPr lang="en-US"/>
              <a:pPr/>
              <a:t>4</a:t>
            </a:fld>
            <a:endParaRPr lang="en-US"/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0300" y="674688"/>
            <a:ext cx="4597400" cy="3448050"/>
          </a:xfrm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63" y="4346575"/>
            <a:ext cx="5070475" cy="4122738"/>
          </a:xfrm>
          <a:noFill/>
          <a:ln/>
        </p:spPr>
        <p:txBody>
          <a:bodyPr/>
          <a:lstStyle/>
          <a:p>
            <a:r>
              <a:rPr lang="en-US" dirty="0" smtClean="0"/>
              <a:t>We compared the patency of radial and saphenous veins in a randomized trial, the RAPS study. This was a multicentre study that involved patients from 12 Canadian centres</a:t>
            </a:r>
            <a:r>
              <a:rPr lang="en-US" baseline="0" dirty="0" smtClean="0"/>
              <a:t> and 1 from New Zealand.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70B7D-5149-424E-A32A-B71964CA7FF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5967F5-13FC-4C50-AE25-D5E135D3D70C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5967F5-13FC-4C50-AE25-D5E135D3D70C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r>
              <a:rPr lang="en-US" dirty="0" smtClean="0"/>
              <a:t>Corresponding</a:t>
            </a:r>
            <a:r>
              <a:rPr lang="en-US" baseline="0" dirty="0" smtClean="0"/>
              <a:t> values for lima – lad grafts were 9.3% and 6.7% for functional and complete occlusion respectively.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5967F5-13FC-4C50-AE25-D5E135D3D70C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494674-FF29-4F2D-9F17-0E9C8DBC718C}" type="slidenum">
              <a:rPr lang="en-US"/>
              <a:pPr/>
              <a:t>5</a:t>
            </a:fld>
            <a:endParaRPr lang="en-US"/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0300" y="674688"/>
            <a:ext cx="4597400" cy="3448050"/>
          </a:xfrm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63" y="4346575"/>
            <a:ext cx="5070475" cy="4122738"/>
          </a:xfrm>
          <a:noFill/>
          <a:ln/>
        </p:spPr>
        <p:txBody>
          <a:bodyPr/>
          <a:lstStyle/>
          <a:p>
            <a:r>
              <a:rPr lang="en-US" smtClean="0"/>
              <a:t>The study question was to determine if the angiographic patency of the radial artery exceeded that of the saphenous vein graft at one year following surgery.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6895EC-6BEB-411A-B136-BB3B73BB8056}" type="slidenum">
              <a:rPr lang="en-US"/>
              <a:pPr/>
              <a:t>6</a:t>
            </a:fld>
            <a:endParaRPr lang="en-US"/>
          </a:p>
        </p:txBody>
      </p:sp>
      <p:sp>
        <p:nvSpPr>
          <p:cNvPr id="174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r>
              <a:rPr lang="en-US" smtClean="0"/>
              <a:t>Patients enroled into the study had to have lesions in the RCA and Circumflex territories at least 70% in severity.</a:t>
            </a:r>
          </a:p>
          <a:p>
            <a:endParaRPr lang="en-US" smtClean="0"/>
          </a:p>
          <a:p>
            <a:r>
              <a:rPr lang="en-US" smtClean="0"/>
              <a:t>Exclusion criteria included reasons that would have precluded research angiography on ethical reasons.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8E3D15-F08F-409F-BD66-6C1CA40D7763}" type="slidenum">
              <a:rPr lang="en-US"/>
              <a:pPr/>
              <a:t>7</a:t>
            </a:fld>
            <a:endParaRPr lang="en-US"/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r>
              <a:rPr lang="en-US" smtClean="0"/>
              <a:t>Patients were randomized to receive either a radial artery to the RCA and saphenous vein to the Circumflex territory or a radial artery to the RCA territory and a saphenous vein to the Circumflex region.</a:t>
            </a:r>
          </a:p>
          <a:p>
            <a:endParaRPr lang="en-US" smtClean="0"/>
          </a:p>
          <a:p>
            <a:r>
              <a:rPr lang="en-US" smtClean="0"/>
              <a:t>Randomization was performed within each patient rather than between patients.</a:t>
            </a:r>
          </a:p>
          <a:p>
            <a:endParaRPr lang="en-US" smtClean="0"/>
          </a:p>
          <a:p>
            <a:r>
              <a:rPr lang="en-US" smtClean="0"/>
              <a:t>The anterior wall was grafted with a mammary artery.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5967F5-13FC-4C50-AE25-D5E135D3D70C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Change to OR!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5967F5-13FC-4C50-AE25-D5E135D3D70C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494674-FF29-4F2D-9F17-0E9C8DBC718C}" type="slidenum">
              <a:rPr lang="en-US"/>
              <a:pPr/>
              <a:t>10</a:t>
            </a:fld>
            <a:endParaRPr lang="en-US"/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0300" y="674688"/>
            <a:ext cx="4597400" cy="3448050"/>
          </a:xfrm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63" y="4346575"/>
            <a:ext cx="5070475" cy="4122738"/>
          </a:xfrm>
          <a:noFill/>
          <a:ln/>
        </p:spPr>
        <p:txBody>
          <a:bodyPr/>
          <a:lstStyle/>
          <a:p>
            <a:r>
              <a:rPr lang="en-US" dirty="0" smtClean="0"/>
              <a:t>The study question was to determine if the angiographic patency of the radial artery exceeded that of the saphenous vein graft more than 5 years following surgery.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70B7D-5149-424E-A32A-B71964CA7FF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70B7D-5149-424E-A32A-B71964CA7FF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CFD15-869A-46F7-B9F9-E98873C75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F2FE0-9DDA-4824-A56E-349A3D0BD5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0C849-ACD6-47B5-988B-C693F884F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33AB4-A66B-455F-A5C8-AB2FC6062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013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1001 0 0"/>
            </a:gdLst>
            <a:ahLst/>
            <a:cxnLst>
              <a:cxn ang="0">
                <a:pos x="0" y="0"/>
              </a:cxn>
              <a:cxn ang="0">
                <a:pos x="1001" y="0"/>
              </a:cxn>
              <a:cxn ang="0">
                <a:pos x="1001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1001" y="0"/>
                </a:lnTo>
                <a:lnTo>
                  <a:pt x="1001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56013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6013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013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01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latin typeface="+mn-lt"/>
              </a:defRPr>
            </a:lvl1pPr>
          </a:lstStyle>
          <a:p>
            <a:pPr>
              <a:defRPr/>
            </a:pPr>
            <a:fld id="{E8EBD33B-0E31-4441-BE3F-9F5534D56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0137" name="Text Box 9"/>
          <p:cNvSpPr txBox="1">
            <a:spLocks noChangeArrowheads="1"/>
          </p:cNvSpPr>
          <p:nvPr/>
        </p:nvSpPr>
        <p:spPr bwMode="auto">
          <a:xfrm>
            <a:off x="3668713" y="6253163"/>
            <a:ext cx="3424237" cy="587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1800">
                <a:latin typeface="Trebuchet MS" pitchFamily="34" charset="0"/>
                <a:ea typeface="Arial Unicode MS" pitchFamily="34" charset="-128"/>
                <a:cs typeface="Arial Unicode MS" pitchFamily="34" charset="-128"/>
              </a:rPr>
              <a:t>The Radial Artery Patency Study Investigators</a:t>
            </a:r>
          </a:p>
        </p:txBody>
      </p:sp>
      <p:pic>
        <p:nvPicPr>
          <p:cNvPr id="27658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6588" y="6167438"/>
            <a:ext cx="1873250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5" r:id="rId3"/>
    <p:sldLayoutId id="2147483666" r:id="rId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ahom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Excel_97-2003_Worksheet3.xls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Excel_97-2003_Worksheet4.xls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Excel_97-2003_Worksheet5.xls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Worksheet2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3716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 </a:t>
            </a:r>
            <a:r>
              <a:rPr lang="en-US" sz="2800" dirty="0" smtClean="0">
                <a:solidFill>
                  <a:srgbClr val="272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Radial Artery and Saphenous Vein Patency more than 5-years Following Coronary Artery Bypass Surgery: </a:t>
            </a:r>
            <a:endParaRPr lang="en-US" sz="2800" dirty="0">
              <a:solidFill>
                <a:srgbClr val="27277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2743200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 from the Randomized Multicentre Radial Artery Patency Study (RAPS)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5410200"/>
            <a:ext cx="61722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Funded by CIHR Grant: MCT 52681 NCT00187356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65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Study Question</a:t>
            </a:r>
          </a:p>
        </p:txBody>
      </p:sp>
      <p:sp>
        <p:nvSpPr>
          <p:cNvPr id="5519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  <a:defRPr/>
            </a:pP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en-US" sz="4000" b="1" dirty="0" smtClean="0">
                <a:solidFill>
                  <a:srgbClr val="00003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 the patency of the radial artery superior to the saphenous vein &gt; 5 years following surgery?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533400" y="1752600"/>
            <a:ext cx="8153400" cy="4343400"/>
            <a:chOff x="533400" y="1066800"/>
            <a:chExt cx="8153400" cy="3355848"/>
          </a:xfrm>
        </p:grpSpPr>
        <p:sp>
          <p:nvSpPr>
            <p:cNvPr id="2" name="Flowchart: Process 1"/>
            <p:cNvSpPr/>
            <p:nvPr/>
          </p:nvSpPr>
          <p:spPr>
            <a:xfrm>
              <a:off x="2514600" y="1066800"/>
              <a:ext cx="2286000" cy="68884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Randomized N=561   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13 centres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Flowchart: Process 4"/>
            <p:cNvSpPr/>
            <p:nvPr/>
          </p:nvSpPr>
          <p:spPr>
            <a:xfrm>
              <a:off x="2514600" y="2362200"/>
              <a:ext cx="2286000" cy="68884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N=529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11 centres 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Flowchart: Process 5"/>
            <p:cNvSpPr/>
            <p:nvPr/>
          </p:nvSpPr>
          <p:spPr>
            <a:xfrm>
              <a:off x="2514600" y="3733800"/>
              <a:ext cx="2286000" cy="68884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N=501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9 centres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Straight Arrow Connector 11"/>
            <p:cNvCxnSpPr>
              <a:stCxn id="2" idx="2"/>
              <a:endCxn id="5" idx="0"/>
            </p:cNvCxnSpPr>
            <p:nvPr/>
          </p:nvCxnSpPr>
          <p:spPr>
            <a:xfrm rot="5400000">
              <a:off x="3354324" y="2058924"/>
              <a:ext cx="60655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5" idx="2"/>
              <a:endCxn id="6" idx="0"/>
            </p:cNvCxnSpPr>
            <p:nvPr/>
          </p:nvCxnSpPr>
          <p:spPr>
            <a:xfrm rot="5400000">
              <a:off x="3316224" y="3392424"/>
              <a:ext cx="68275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3" name="Flowchart: Process 32"/>
            <p:cNvSpPr/>
            <p:nvPr/>
          </p:nvSpPr>
          <p:spPr>
            <a:xfrm>
              <a:off x="5562600" y="1752600"/>
              <a:ext cx="2286000" cy="68884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2 centres, N=32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Flowchart: Process 33"/>
            <p:cNvSpPr/>
            <p:nvPr/>
          </p:nvSpPr>
          <p:spPr>
            <a:xfrm>
              <a:off x="5562600" y="3124200"/>
              <a:ext cx="3124200" cy="68884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2 centres, N=20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Deaths &lt; 1 yr, N=8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2050" name="AutoShape 2"/>
            <p:cNvCxnSpPr>
              <a:cxnSpLocks noChangeShapeType="1"/>
            </p:cNvCxnSpPr>
            <p:nvPr/>
          </p:nvCxnSpPr>
          <p:spPr bwMode="auto">
            <a:xfrm>
              <a:off x="3657600" y="2057400"/>
              <a:ext cx="1876425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4" name="AutoShape 2"/>
            <p:cNvCxnSpPr>
              <a:cxnSpLocks noChangeShapeType="1"/>
            </p:cNvCxnSpPr>
            <p:nvPr/>
          </p:nvCxnSpPr>
          <p:spPr bwMode="auto">
            <a:xfrm>
              <a:off x="3657600" y="3429000"/>
              <a:ext cx="1876425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51" name="AutoShape 3"/>
            <p:cNvSpPr>
              <a:spLocks noChangeArrowheads="1"/>
            </p:cNvSpPr>
            <p:nvPr/>
          </p:nvSpPr>
          <p:spPr bwMode="auto">
            <a:xfrm>
              <a:off x="533400" y="2420914"/>
              <a:ext cx="1752600" cy="529871"/>
            </a:xfrm>
            <a:prstGeom prst="roundRect">
              <a:avLst>
                <a:gd name="adj" fmla="val 16667"/>
              </a:avLst>
            </a:prstGeom>
            <a:solidFill>
              <a:srgbClr val="A9C7F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45720" tIns="45720" rIns="4572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1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effectLst/>
                  <a:latin typeface="Candara" pitchFamily="34" charset="0"/>
                </a:rPr>
                <a:t>Clinical Follow-Up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2052" name="AutoShape 4"/>
            <p:cNvSpPr>
              <a:spLocks noChangeArrowheads="1"/>
            </p:cNvSpPr>
            <p:nvPr/>
          </p:nvSpPr>
          <p:spPr bwMode="auto">
            <a:xfrm>
              <a:off x="533400" y="1295400"/>
              <a:ext cx="1752600" cy="322262"/>
            </a:xfrm>
            <a:prstGeom prst="roundRect">
              <a:avLst>
                <a:gd name="adj" fmla="val 16667"/>
              </a:avLst>
            </a:prstGeom>
            <a:solidFill>
              <a:srgbClr val="A9C7F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45720" tIns="45720" rIns="4572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1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effectLst/>
                  <a:latin typeface="Candara" pitchFamily="34" charset="0"/>
                </a:rPr>
                <a:t>Enrollment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50" name="AutoShape 3"/>
            <p:cNvSpPr>
              <a:spLocks noChangeArrowheads="1"/>
            </p:cNvSpPr>
            <p:nvPr/>
          </p:nvSpPr>
          <p:spPr bwMode="auto">
            <a:xfrm>
              <a:off x="609600" y="3810000"/>
              <a:ext cx="1752600" cy="533400"/>
            </a:xfrm>
            <a:prstGeom prst="roundRect">
              <a:avLst>
                <a:gd name="adj" fmla="val 16667"/>
              </a:avLst>
            </a:prstGeom>
            <a:solidFill>
              <a:srgbClr val="A9C7F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45720" tIns="45720" rIns="4572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1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 smtClean="0">
                  <a:latin typeface="Candara" pitchFamily="34" charset="0"/>
                </a:rPr>
                <a:t>Angiographic</a:t>
              </a: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effectLst/>
                  <a:latin typeface="Candara" pitchFamily="34" charset="0"/>
                </a:rPr>
                <a:t> Follow-Up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0" y="3048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272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Study Patients </a:t>
            </a:r>
            <a:r>
              <a:rPr lang="en-US" sz="4800" dirty="0" smtClean="0"/>
              <a:t>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2514600" y="1752600"/>
            <a:ext cx="6629400" cy="4419600"/>
            <a:chOff x="2514600" y="1066800"/>
            <a:chExt cx="6629400" cy="4651248"/>
          </a:xfrm>
        </p:grpSpPr>
        <p:sp>
          <p:nvSpPr>
            <p:cNvPr id="2" name="Flowchart: Process 1"/>
            <p:cNvSpPr/>
            <p:nvPr/>
          </p:nvSpPr>
          <p:spPr>
            <a:xfrm>
              <a:off x="2514600" y="1066800"/>
              <a:ext cx="2286000" cy="68884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Eligible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N=501 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Flowchart: Process 4"/>
            <p:cNvSpPr/>
            <p:nvPr/>
          </p:nvSpPr>
          <p:spPr>
            <a:xfrm>
              <a:off x="2514600" y="2362200"/>
              <a:ext cx="2286000" cy="68884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N=483</a:t>
              </a:r>
            </a:p>
            <a:p>
              <a:pPr algn="ctr"/>
              <a:endParaRPr lang="en-US" dirty="0"/>
            </a:p>
          </p:txBody>
        </p:sp>
        <p:sp>
          <p:nvSpPr>
            <p:cNvPr id="6" name="Flowchart: Process 5"/>
            <p:cNvSpPr/>
            <p:nvPr/>
          </p:nvSpPr>
          <p:spPr>
            <a:xfrm>
              <a:off x="2514600" y="3733800"/>
              <a:ext cx="2286000" cy="68884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N=369</a:t>
              </a:r>
            </a:p>
          </p:txBody>
        </p:sp>
        <p:cxnSp>
          <p:nvCxnSpPr>
            <p:cNvPr id="12" name="Straight Arrow Connector 11"/>
            <p:cNvCxnSpPr>
              <a:stCxn id="2" idx="2"/>
              <a:endCxn id="5" idx="0"/>
            </p:cNvCxnSpPr>
            <p:nvPr/>
          </p:nvCxnSpPr>
          <p:spPr>
            <a:xfrm rot="5400000">
              <a:off x="3354324" y="2058924"/>
              <a:ext cx="60655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5" idx="2"/>
              <a:endCxn id="6" idx="0"/>
            </p:cNvCxnSpPr>
            <p:nvPr/>
          </p:nvCxnSpPr>
          <p:spPr>
            <a:xfrm rot="5400000">
              <a:off x="3316224" y="3392424"/>
              <a:ext cx="68275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Flowchart: Process 32"/>
            <p:cNvSpPr/>
            <p:nvPr/>
          </p:nvSpPr>
          <p:spPr>
            <a:xfrm>
              <a:off x="5562600" y="1752600"/>
              <a:ext cx="3581400" cy="68884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Protocol Violations</a:t>
              </a:r>
              <a:r>
                <a:rPr lang="en-US" sz="1600" b="1" smtClean="0">
                  <a:solidFill>
                    <a:schemeClr val="tx1"/>
                  </a:solidFill>
                </a:rPr>
                <a:t>,  N=16</a:t>
              </a:r>
              <a:endParaRPr lang="en-US" sz="16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2 Study Grafts Occluded, N=4 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Flowchart: Process 33"/>
            <p:cNvSpPr/>
            <p:nvPr/>
          </p:nvSpPr>
          <p:spPr>
            <a:xfrm>
              <a:off x="5562600" y="2670679"/>
              <a:ext cx="3581400" cy="1283103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Death 1-5 yrs, N=10</a:t>
              </a:r>
            </a:p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New Med Exclusions, N= 64  Distance to Centre, N=9 LTFU, N=31</a:t>
              </a:r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</p:txBody>
        </p:sp>
        <p:cxnSp>
          <p:nvCxnSpPr>
            <p:cNvPr id="2050" name="AutoShape 2"/>
            <p:cNvCxnSpPr>
              <a:cxnSpLocks noChangeShapeType="1"/>
            </p:cNvCxnSpPr>
            <p:nvPr/>
          </p:nvCxnSpPr>
          <p:spPr bwMode="auto">
            <a:xfrm>
              <a:off x="3657600" y="2057400"/>
              <a:ext cx="1876425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4" name="AutoShape 2"/>
            <p:cNvCxnSpPr>
              <a:cxnSpLocks noChangeShapeType="1"/>
            </p:cNvCxnSpPr>
            <p:nvPr/>
          </p:nvCxnSpPr>
          <p:spPr bwMode="auto">
            <a:xfrm>
              <a:off x="3657600" y="3429000"/>
              <a:ext cx="1876425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>
            <a:xfrm rot="5400000">
              <a:off x="3355118" y="4722082"/>
              <a:ext cx="60655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Flowchart: Process 14"/>
            <p:cNvSpPr/>
            <p:nvPr/>
          </p:nvSpPr>
          <p:spPr>
            <a:xfrm>
              <a:off x="2514600" y="5029200"/>
              <a:ext cx="2286000" cy="68884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N=269</a:t>
              </a:r>
            </a:p>
          </p:txBody>
        </p:sp>
        <p:sp>
          <p:nvSpPr>
            <p:cNvPr id="18" name="Flowchart: Process 17"/>
            <p:cNvSpPr/>
            <p:nvPr/>
          </p:nvSpPr>
          <p:spPr>
            <a:xfrm>
              <a:off x="5562600" y="4354751"/>
              <a:ext cx="3581400" cy="80194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Death 5-6 yrs, N=6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Patient Refusal, N=94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AutoShape 2"/>
            <p:cNvCxnSpPr>
              <a:cxnSpLocks noChangeShapeType="1"/>
            </p:cNvCxnSpPr>
            <p:nvPr/>
          </p:nvCxnSpPr>
          <p:spPr bwMode="auto">
            <a:xfrm>
              <a:off x="3657600" y="4724400"/>
              <a:ext cx="1876425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20" name="Rectangle 19"/>
          <p:cNvSpPr/>
          <p:nvPr/>
        </p:nvSpPr>
        <p:spPr>
          <a:xfrm>
            <a:off x="0" y="3048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solidFill>
                  <a:srgbClr val="272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Study Patients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7393" name="AutoShape 1"/>
          <p:cNvSpPr>
            <a:spLocks noChangeArrowheads="1"/>
          </p:cNvSpPr>
          <p:nvPr/>
        </p:nvSpPr>
        <p:spPr bwMode="auto">
          <a:xfrm>
            <a:off x="228600" y="5562600"/>
            <a:ext cx="1981200" cy="609600"/>
          </a:xfrm>
          <a:prstGeom prst="roundRect">
            <a:avLst>
              <a:gd name="adj" fmla="val 16667"/>
            </a:avLst>
          </a:prstGeom>
          <a:solidFill>
            <a:srgbClr val="A9C7F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Candara" pitchFamily="34" charset="0"/>
              </a:rPr>
              <a:t>Analysis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200705" name="AutoShape 1"/>
          <p:cNvSpPr>
            <a:spLocks noChangeArrowheads="1"/>
          </p:cNvSpPr>
          <p:nvPr/>
        </p:nvSpPr>
        <p:spPr bwMode="auto">
          <a:xfrm>
            <a:off x="304800" y="4191000"/>
            <a:ext cx="1905000" cy="838200"/>
          </a:xfrm>
          <a:prstGeom prst="roundRect">
            <a:avLst>
              <a:gd name="adj" fmla="val 16667"/>
            </a:avLst>
          </a:prstGeom>
          <a:solidFill>
            <a:srgbClr val="A9C7F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latin typeface="Arial" pitchFamily="34" charset="0"/>
              </a:rPr>
              <a:t>Eligible for Analysis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1"/>
            <a:ext cx="9144000" cy="838199"/>
          </a:xfrm>
        </p:spPr>
        <p:txBody>
          <a:bodyPr/>
          <a:lstStyle/>
          <a:p>
            <a:pPr algn="ctr"/>
            <a:r>
              <a:rPr lang="en-US" sz="4800" b="0" dirty="0" smtClean="0">
                <a:solidFill>
                  <a:srgbClr val="272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Study Patients</a:t>
            </a:r>
            <a:endParaRPr lang="en-US" sz="4800" b="0" dirty="0">
              <a:solidFill>
                <a:srgbClr val="27277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66738" y="1752600"/>
          <a:ext cx="8001003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0862"/>
                <a:gridCol w="2514601"/>
                <a:gridCol w="23955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Variable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Angiography, n=269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Angiography,</a:t>
                      </a:r>
                      <a:r>
                        <a:rPr lang="en-US" baseline="0" dirty="0" smtClean="0"/>
                        <a:t> n=260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Age (yrs)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60.4 </a:t>
                      </a:r>
                      <a:r>
                        <a:rPr lang="en-US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n-US" sz="1800" b="1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61.8 </a:t>
                      </a:r>
                      <a:r>
                        <a:rPr lang="en-US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8.7 </a:t>
                      </a:r>
                      <a:r>
                        <a:rPr lang="en-US" sz="18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Age</a:t>
                      </a:r>
                      <a:r>
                        <a:rPr lang="en-US" b="1" baseline="0" dirty="0" smtClean="0"/>
                        <a:t> &gt; 70 yrs (%)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18.4 </a:t>
                      </a:r>
                      <a:r>
                        <a:rPr lang="en-US" sz="18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Female (%)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11.5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Urgent (%)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34.6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35.4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CCS Class 3-4</a:t>
                      </a:r>
                      <a:r>
                        <a:rPr lang="en-US" b="1" baseline="0" dirty="0" smtClean="0"/>
                        <a:t> (%)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51.3/26.7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43.1/27.7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Diabetes (%)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30.9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25.0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Hypertension (%)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45.0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53.5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Vascular Disease (%)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6.0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11.5 </a:t>
                      </a:r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*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Creatinine</a:t>
                      </a:r>
                      <a:r>
                        <a:rPr lang="en-US" b="1" dirty="0" smtClean="0"/>
                        <a:t> (</a:t>
                      </a:r>
                      <a:r>
                        <a:rPr lang="en-US" b="1" dirty="0" err="1" smtClean="0">
                          <a:latin typeface="Symbol" pitchFamily="18" charset="2"/>
                        </a:rPr>
                        <a:t>m</a:t>
                      </a:r>
                      <a:r>
                        <a:rPr lang="en-US" b="1" dirty="0" err="1" smtClean="0">
                          <a:latin typeface="+mn-lt"/>
                        </a:rPr>
                        <a:t>mol</a:t>
                      </a:r>
                      <a:r>
                        <a:rPr lang="en-US" b="1" dirty="0" smtClean="0">
                          <a:latin typeface="+mn-lt"/>
                        </a:rPr>
                        <a:t>/L)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92.1 </a:t>
                      </a:r>
                      <a:r>
                        <a:rPr lang="en-US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18.2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93.6 </a:t>
                      </a:r>
                      <a:r>
                        <a:rPr lang="en-US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22.3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31975"/>
          </a:xfrm>
        </p:spPr>
        <p:txBody>
          <a:bodyPr/>
          <a:lstStyle/>
          <a:p>
            <a:pPr algn="ctr"/>
            <a:r>
              <a:rPr lang="en-US" sz="6000" dirty="0" smtClean="0">
                <a:solidFill>
                  <a:srgbClr val="272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Angiographic Results</a:t>
            </a:r>
            <a:endParaRPr lang="en-US" sz="6000" dirty="0">
              <a:solidFill>
                <a:srgbClr val="27277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Text Box 2"/>
          <p:cNvSpPr txBox="1">
            <a:spLocks noChangeArrowheads="1"/>
          </p:cNvSpPr>
          <p:nvPr/>
        </p:nvSpPr>
        <p:spPr bwMode="auto">
          <a:xfrm>
            <a:off x="152400" y="31750"/>
            <a:ext cx="8763000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PRIMARY 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STUDY ENDPOINT:</a:t>
            </a:r>
          </a:p>
          <a:p>
            <a:pPr algn="ctr" eaLnBrk="1" hangingPunct="1">
              <a:defRPr/>
            </a:pPr>
            <a:r>
              <a:rPr lang="en-US" sz="3600" dirty="0" smtClean="0">
                <a:solidFill>
                  <a:srgbClr val="27277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Functional Graft Occlusion at 5 Years</a:t>
            </a:r>
          </a:p>
          <a:p>
            <a:pPr algn="ctr">
              <a:defRPr/>
            </a:pPr>
            <a:r>
              <a:rPr lang="en-US" sz="2000" dirty="0" smtClean="0">
                <a:solidFill>
                  <a:srgbClr val="272777"/>
                </a:solidFill>
                <a:latin typeface="Verdana" pitchFamily="34" charset="0"/>
              </a:rPr>
              <a:t>TIMI 3 = Patent    TIMI 0,1,2 = Occluded</a:t>
            </a:r>
          </a:p>
          <a:p>
            <a:pPr algn="ctr" eaLnBrk="1" hangingPunct="1">
              <a:defRPr/>
            </a:pPr>
            <a:endParaRPr lang="en-US" sz="3600" dirty="0" smtClean="0">
              <a:solidFill>
                <a:srgbClr val="272777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defRPr/>
            </a:pPr>
            <a:endParaRPr lang="en-US" sz="2800" dirty="0">
              <a:solidFill>
                <a:srgbClr val="272777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6275" name="Text Box 3"/>
          <p:cNvSpPr txBox="1">
            <a:spLocks noChangeArrowheads="1"/>
          </p:cNvSpPr>
          <p:nvPr/>
        </p:nvSpPr>
        <p:spPr bwMode="auto">
          <a:xfrm>
            <a:off x="6156325" y="2395538"/>
            <a:ext cx="2376488" cy="14773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8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 0.64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95% CI 0.41-0.98</a:t>
            </a:r>
            <a:endParaRPr lang="en-US" sz="1800" dirty="0">
              <a:solidFill>
                <a:srgbClr val="99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en-US" sz="1800" dirty="0">
              <a:solidFill>
                <a:srgbClr val="99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en-US" sz="1800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Absolute Difference </a:t>
            </a:r>
            <a:r>
              <a:rPr lang="en-US" sz="18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6.8</a:t>
            </a:r>
            <a:r>
              <a:rPr lang="en-US" sz="18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%</a:t>
            </a:r>
            <a:endParaRPr lang="en-US" sz="1800" dirty="0">
              <a:solidFill>
                <a:srgbClr val="99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>
            <p:ph idx="1"/>
          </p:nvPr>
        </p:nvGraphicFramePr>
        <p:xfrm>
          <a:off x="539750" y="1873250"/>
          <a:ext cx="7210425" cy="3521075"/>
        </p:xfrm>
        <a:graphic>
          <a:graphicData uri="http://schemas.openxmlformats.org/presentationml/2006/ole">
            <p:oleObj spid="_x0000_s186370" name="Worksheet" r:id="rId4" imgW="6105525" imgH="2981325" progId="Excel.Sheet.8">
              <p:embed/>
            </p:oleObj>
          </a:graphicData>
        </a:graphic>
      </p:graphicFrame>
      <p:sp>
        <p:nvSpPr>
          <p:cNvPr id="566277" name="Text Box 5"/>
          <p:cNvSpPr txBox="1">
            <a:spLocks noChangeArrowheads="1"/>
          </p:cNvSpPr>
          <p:nvPr/>
        </p:nvSpPr>
        <p:spPr bwMode="auto">
          <a:xfrm>
            <a:off x="2124075" y="5589588"/>
            <a:ext cx="462876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Intention to Treat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Analysis, n=234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8400" y="19812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Text Box 2"/>
          <p:cNvSpPr txBox="1">
            <a:spLocks noChangeArrowheads="1"/>
          </p:cNvSpPr>
          <p:nvPr/>
        </p:nvSpPr>
        <p:spPr bwMode="auto">
          <a:xfrm>
            <a:off x="152400" y="31750"/>
            <a:ext cx="8763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SECONDARY 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STUDY ENDPOINT:</a:t>
            </a:r>
          </a:p>
          <a:p>
            <a:pPr algn="ctr" eaLnBrk="1" hangingPunct="1">
              <a:defRPr/>
            </a:pPr>
            <a:r>
              <a:rPr lang="en-US" sz="3600" dirty="0" smtClean="0">
                <a:solidFill>
                  <a:srgbClr val="27277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Graft Occlusion at 5 Years</a:t>
            </a:r>
          </a:p>
          <a:p>
            <a:pPr algn="ctr">
              <a:defRPr/>
            </a:pPr>
            <a:r>
              <a:rPr lang="en-US" sz="2000" dirty="0" smtClean="0">
                <a:solidFill>
                  <a:srgbClr val="272777"/>
                </a:solidFill>
              </a:rPr>
              <a:t>Occluded = No Opacification of Distal Vessel (TIMI 0)</a:t>
            </a:r>
          </a:p>
          <a:p>
            <a:pPr algn="ctr">
              <a:defRPr/>
            </a:pPr>
            <a:endParaRPr lang="en-US" sz="2000" dirty="0" smtClean="0">
              <a:solidFill>
                <a:srgbClr val="272777"/>
              </a:solidFill>
              <a:latin typeface="Verdana" pitchFamily="34" charset="0"/>
            </a:endParaRPr>
          </a:p>
          <a:p>
            <a:pPr algn="ctr" eaLnBrk="1" hangingPunct="1">
              <a:defRPr/>
            </a:pPr>
            <a:endParaRPr lang="en-US" sz="3600" dirty="0" smtClean="0">
              <a:solidFill>
                <a:srgbClr val="272777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defRPr/>
            </a:pPr>
            <a:endParaRPr lang="en-US" sz="2800" dirty="0">
              <a:solidFill>
                <a:srgbClr val="272777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6275" name="Text Box 3"/>
          <p:cNvSpPr txBox="1">
            <a:spLocks noChangeArrowheads="1"/>
          </p:cNvSpPr>
          <p:nvPr/>
        </p:nvSpPr>
        <p:spPr bwMode="auto">
          <a:xfrm>
            <a:off x="6156325" y="2395538"/>
            <a:ext cx="2376488" cy="14773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8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 0.50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95% CI 0.32-0.80</a:t>
            </a:r>
            <a:endParaRPr lang="en-US" sz="1800" dirty="0">
              <a:solidFill>
                <a:srgbClr val="99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en-US" sz="1800" dirty="0">
              <a:solidFill>
                <a:srgbClr val="99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en-US" sz="1800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Absolute Difference </a:t>
            </a:r>
            <a:r>
              <a:rPr lang="en-US" sz="18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=8.9%</a:t>
            </a:r>
            <a:endParaRPr lang="en-US" sz="1800" dirty="0">
              <a:solidFill>
                <a:srgbClr val="99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>
            <p:ph idx="1"/>
          </p:nvPr>
        </p:nvGraphicFramePr>
        <p:xfrm>
          <a:off x="539750" y="1873250"/>
          <a:ext cx="7210425" cy="3521075"/>
        </p:xfrm>
        <a:graphic>
          <a:graphicData uri="http://schemas.openxmlformats.org/presentationml/2006/ole">
            <p:oleObj spid="_x0000_s188418" name="Worksheet" r:id="rId4" imgW="6105525" imgH="2981325" progId="Excel.Sheet.8">
              <p:embed/>
            </p:oleObj>
          </a:graphicData>
        </a:graphic>
      </p:graphicFrame>
      <p:sp>
        <p:nvSpPr>
          <p:cNvPr id="566277" name="Text Box 5"/>
          <p:cNvSpPr txBox="1">
            <a:spLocks noChangeArrowheads="1"/>
          </p:cNvSpPr>
          <p:nvPr/>
        </p:nvSpPr>
        <p:spPr bwMode="auto">
          <a:xfrm>
            <a:off x="2124075" y="5589588"/>
            <a:ext cx="462876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Intention to Treat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Analysis, n=269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8400" y="19812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SECONDARY STUDY ENDPOINT:</a:t>
            </a:r>
            <a:br>
              <a:rPr lang="en-US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800" i="1" dirty="0" smtClean="0">
                <a:solidFill>
                  <a:srgbClr val="27277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Graft </a:t>
            </a:r>
            <a:r>
              <a:rPr lang="en-US" sz="2800" i="1" dirty="0" err="1" smtClean="0">
                <a:solidFill>
                  <a:srgbClr val="27277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Stenosis</a:t>
            </a:r>
            <a:r>
              <a:rPr lang="en-US" sz="2800" i="1" dirty="0" smtClean="0">
                <a:solidFill>
                  <a:srgbClr val="27277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&gt;25% of TIMI 3  Grafts</a:t>
            </a:r>
            <a:r>
              <a:rPr lang="en-US" sz="2400" dirty="0" smtClean="0">
                <a:solidFill>
                  <a:srgbClr val="27277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400" dirty="0" smtClean="0">
                <a:solidFill>
                  <a:srgbClr val="27277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400" dirty="0" smtClean="0">
                <a:solidFill>
                  <a:srgbClr val="27277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0" dirty="0" smtClean="0">
                <a:solidFill>
                  <a:srgbClr val="27277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N=164 both grafts patent</a:t>
            </a:r>
            <a:endParaRPr lang="en-US" sz="2400" b="0" dirty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272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Proximal </a:t>
            </a:r>
            <a:r>
              <a:rPr lang="en-US" sz="2400" dirty="0" err="1" smtClean="0">
                <a:solidFill>
                  <a:srgbClr val="272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Anastomosis</a:t>
            </a:r>
            <a:r>
              <a:rPr lang="en-US" sz="2400" dirty="0" smtClean="0">
                <a:solidFill>
                  <a:srgbClr val="272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1"/>
            <a:r>
              <a:rPr lang="en-US" sz="2400" dirty="0" smtClean="0">
                <a:solidFill>
                  <a:srgbClr val="272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Radial 9.8%</a:t>
            </a:r>
          </a:p>
          <a:p>
            <a:pPr lvl="1"/>
            <a:r>
              <a:rPr lang="en-US" sz="2400" dirty="0" smtClean="0">
                <a:solidFill>
                  <a:srgbClr val="272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SVG 9.8%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Graft Body: 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Radial 6.7%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SVG 15.2%,                                   p=0.02,  OR 0.42, 95% CI 0.18 – 0.90</a:t>
            </a:r>
          </a:p>
          <a:p>
            <a:r>
              <a:rPr lang="en-US" sz="2400" dirty="0" smtClean="0">
                <a:solidFill>
                  <a:srgbClr val="272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Distal </a:t>
            </a:r>
            <a:r>
              <a:rPr lang="en-US" sz="2400" dirty="0" err="1" smtClean="0">
                <a:solidFill>
                  <a:srgbClr val="272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Anastomosis</a:t>
            </a:r>
            <a:r>
              <a:rPr lang="en-US" sz="2400" dirty="0" smtClean="0">
                <a:solidFill>
                  <a:srgbClr val="272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lvl="1"/>
            <a:r>
              <a:rPr lang="en-US" sz="2400" dirty="0" smtClean="0">
                <a:solidFill>
                  <a:srgbClr val="272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Radial 6.1%</a:t>
            </a:r>
          </a:p>
          <a:p>
            <a:pPr lvl="1"/>
            <a:r>
              <a:rPr lang="en-US" sz="2400" dirty="0" smtClean="0">
                <a:solidFill>
                  <a:srgbClr val="272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SVG 6.7%</a:t>
            </a:r>
            <a:endParaRPr lang="en-US" sz="2400" dirty="0">
              <a:solidFill>
                <a:srgbClr val="27277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Text Box 2"/>
          <p:cNvSpPr txBox="1">
            <a:spLocks noChangeArrowheads="1"/>
          </p:cNvSpPr>
          <p:nvPr/>
        </p:nvSpPr>
        <p:spPr bwMode="auto">
          <a:xfrm>
            <a:off x="152400" y="31750"/>
            <a:ext cx="8763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SECONDARY 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STUDY ENDPOINT:</a:t>
            </a:r>
          </a:p>
          <a:p>
            <a:pPr algn="ctr" eaLnBrk="1" hangingPunct="1">
              <a:defRPr/>
            </a:pPr>
            <a:r>
              <a:rPr lang="en-US" sz="3600" dirty="0" smtClean="0">
                <a:solidFill>
                  <a:srgbClr val="27277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Graft </a:t>
            </a:r>
            <a:r>
              <a:rPr lang="en-US" sz="3600" dirty="0" err="1" smtClean="0">
                <a:solidFill>
                  <a:srgbClr val="27277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Stenosis</a:t>
            </a:r>
            <a:r>
              <a:rPr lang="en-US" sz="3600" dirty="0" smtClean="0">
                <a:solidFill>
                  <a:srgbClr val="27277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&gt;25% or Occlusion </a:t>
            </a:r>
          </a:p>
          <a:p>
            <a:pPr algn="ctr">
              <a:defRPr/>
            </a:pPr>
            <a:r>
              <a:rPr lang="en-US" sz="2000" dirty="0" smtClean="0">
                <a:solidFill>
                  <a:srgbClr val="272777"/>
                </a:solidFill>
              </a:rPr>
              <a:t>Occluded = No Opacification of Distal Vessel (TIMI 0)</a:t>
            </a:r>
          </a:p>
          <a:p>
            <a:pPr algn="ctr">
              <a:defRPr/>
            </a:pPr>
            <a:endParaRPr lang="en-US" sz="2000" dirty="0" smtClean="0">
              <a:solidFill>
                <a:srgbClr val="272777"/>
              </a:solidFill>
              <a:latin typeface="Verdana" pitchFamily="34" charset="0"/>
            </a:endParaRPr>
          </a:p>
          <a:p>
            <a:pPr algn="ctr" eaLnBrk="1" hangingPunct="1">
              <a:defRPr/>
            </a:pPr>
            <a:endParaRPr lang="en-US" sz="3600" dirty="0" smtClean="0">
              <a:solidFill>
                <a:srgbClr val="272777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defRPr/>
            </a:pPr>
            <a:endParaRPr lang="en-US" sz="2800" dirty="0">
              <a:solidFill>
                <a:srgbClr val="272777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6275" name="Text Box 3"/>
          <p:cNvSpPr txBox="1">
            <a:spLocks noChangeArrowheads="1"/>
          </p:cNvSpPr>
          <p:nvPr/>
        </p:nvSpPr>
        <p:spPr bwMode="auto">
          <a:xfrm>
            <a:off x="6156324" y="2395538"/>
            <a:ext cx="2987676" cy="14773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18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 0.58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95% CI 0.40-0.86</a:t>
            </a:r>
            <a:endParaRPr lang="en-US" sz="1800" dirty="0">
              <a:solidFill>
                <a:srgbClr val="99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en-US" sz="1800" dirty="0">
              <a:solidFill>
                <a:srgbClr val="99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en-US" sz="1800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Absolute Difference </a:t>
            </a:r>
            <a:r>
              <a:rPr lang="en-US" sz="18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=11.9%</a:t>
            </a:r>
            <a:endParaRPr lang="en-US" sz="1800" dirty="0">
              <a:solidFill>
                <a:srgbClr val="99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>
            <p:ph idx="1"/>
          </p:nvPr>
        </p:nvGraphicFramePr>
        <p:xfrm>
          <a:off x="609600" y="2133600"/>
          <a:ext cx="7223125" cy="2895600"/>
        </p:xfrm>
        <a:graphic>
          <a:graphicData uri="http://schemas.openxmlformats.org/presentationml/2006/ole">
            <p:oleObj spid="_x0000_s206850" name="Worksheet" r:id="rId4" imgW="6019800" imgH="2295525" progId="Excel.Sheet.8">
              <p:embed/>
            </p:oleObj>
          </a:graphicData>
        </a:graphic>
      </p:graphicFrame>
      <p:sp>
        <p:nvSpPr>
          <p:cNvPr id="566277" name="Text Box 5"/>
          <p:cNvSpPr txBox="1">
            <a:spLocks noChangeArrowheads="1"/>
          </p:cNvSpPr>
          <p:nvPr/>
        </p:nvSpPr>
        <p:spPr bwMode="auto">
          <a:xfrm>
            <a:off x="2124075" y="5589588"/>
            <a:ext cx="462876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Intention to Treat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Analysis, n=269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8400" y="21336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6000" dirty="0" smtClean="0">
                <a:solidFill>
                  <a:srgbClr val="272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Clinical Results</a:t>
            </a:r>
            <a:endParaRPr lang="en-US" sz="6000" dirty="0">
              <a:solidFill>
                <a:srgbClr val="27277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Stephen E. Fremes MD, Saswata Deb MD, Steve K. Singh MD, Randi Feder-Elituv </a:t>
            </a:r>
            <a:r>
              <a:rPr lang="en-US" sz="2800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BSc</a:t>
            </a:r>
            <a:r>
              <a:rPr lang="en-US" sz="2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Andreas Laupacis MD and Eric A. Cohen MD for the Radial Artery Patency Study Investigators</a:t>
            </a:r>
            <a:endParaRPr lang="en-US" sz="2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April 4, 2001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Orleans, LA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>
                <a:solidFill>
                  <a:srgbClr val="272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MACE</a:t>
            </a:r>
            <a:endParaRPr lang="en-US" sz="5400" dirty="0">
              <a:solidFill>
                <a:srgbClr val="27277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66738" y="1752600"/>
          <a:ext cx="8001000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1662"/>
                <a:gridCol w="1905000"/>
                <a:gridCol w="2224088"/>
                <a:gridCol w="200025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Outcome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&lt;</a:t>
                      </a:r>
                      <a:r>
                        <a:rPr lang="en-US" u="none" dirty="0" smtClean="0"/>
                        <a:t> 30 days, n=561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 smtClean="0"/>
                        <a:t>31</a:t>
                      </a:r>
                      <a:r>
                        <a:rPr lang="en-US" u="none" baseline="0" dirty="0" smtClean="0"/>
                        <a:t> days-1 year, n=561</a:t>
                      </a:r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&gt;</a:t>
                      </a:r>
                      <a:r>
                        <a:rPr lang="en-US" u="none" dirty="0" smtClean="0"/>
                        <a:t> 1 year, n=529</a:t>
                      </a:r>
                      <a:endParaRPr lang="en-US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Death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 (0.7)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 (0.7)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52 (10.0)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Cardiac</a:t>
                      </a:r>
                      <a:r>
                        <a:rPr lang="en-US" b="1" baseline="0" dirty="0" smtClean="0"/>
                        <a:t> Death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 (0.5)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 (0.4)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26 (4.9)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Non-fatal MI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55 (9.8)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 (0.2)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 (1.5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Redo</a:t>
                      </a:r>
                      <a:r>
                        <a:rPr lang="en-US" b="1" baseline="0" dirty="0" smtClean="0"/>
                        <a:t> CABG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 (0.4)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PCI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 (0.7)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24 (4.5)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Composite</a:t>
                      </a:r>
                      <a:r>
                        <a:rPr lang="en-US" b="1" baseline="0" dirty="0" smtClean="0"/>
                        <a:t> Endpoint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59 (10.5)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 (1.2)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79 (14.9)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533400"/>
            <a:ext cx="6781800" cy="7699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27277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Survival</a:t>
            </a:r>
            <a:endParaRPr lang="en-US" sz="4400" b="1" dirty="0">
              <a:latin typeface="+mn-lt"/>
            </a:endParaRPr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1447800" y="1633538"/>
            <a:ext cx="5735638" cy="4462462"/>
            <a:chOff x="912" y="1152"/>
            <a:chExt cx="3517" cy="2736"/>
          </a:xfrm>
        </p:grpSpPr>
        <p:sp>
          <p:nvSpPr>
            <p:cNvPr id="12306" name="AutoShape 4"/>
            <p:cNvSpPr>
              <a:spLocks noChangeAspect="1" noChangeArrowheads="1" noTextEdit="1"/>
            </p:cNvSpPr>
            <p:nvPr/>
          </p:nvSpPr>
          <p:spPr bwMode="auto">
            <a:xfrm>
              <a:off x="912" y="1152"/>
              <a:ext cx="3517" cy="27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7" name="Line 6"/>
            <p:cNvSpPr>
              <a:spLocks noChangeShapeType="1"/>
            </p:cNvSpPr>
            <p:nvPr/>
          </p:nvSpPr>
          <p:spPr bwMode="auto">
            <a:xfrm>
              <a:off x="1506" y="3512"/>
              <a:ext cx="36" cy="1"/>
            </a:xfrm>
            <a:prstGeom prst="line">
              <a:avLst/>
            </a:prstGeom>
            <a:noFill/>
            <a:ln w="6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8" name="Line 7"/>
            <p:cNvSpPr>
              <a:spLocks noChangeShapeType="1"/>
            </p:cNvSpPr>
            <p:nvPr/>
          </p:nvSpPr>
          <p:spPr bwMode="auto">
            <a:xfrm>
              <a:off x="1506" y="3298"/>
              <a:ext cx="36" cy="1"/>
            </a:xfrm>
            <a:prstGeom prst="line">
              <a:avLst/>
            </a:prstGeom>
            <a:noFill/>
            <a:ln w="6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9" name="Line 8"/>
            <p:cNvSpPr>
              <a:spLocks noChangeShapeType="1"/>
            </p:cNvSpPr>
            <p:nvPr/>
          </p:nvSpPr>
          <p:spPr bwMode="auto">
            <a:xfrm>
              <a:off x="1506" y="3084"/>
              <a:ext cx="36" cy="1"/>
            </a:xfrm>
            <a:prstGeom prst="line">
              <a:avLst/>
            </a:prstGeom>
            <a:noFill/>
            <a:ln w="6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0" name="Line 9"/>
            <p:cNvSpPr>
              <a:spLocks noChangeShapeType="1"/>
            </p:cNvSpPr>
            <p:nvPr/>
          </p:nvSpPr>
          <p:spPr bwMode="auto">
            <a:xfrm>
              <a:off x="1506" y="2870"/>
              <a:ext cx="36" cy="1"/>
            </a:xfrm>
            <a:prstGeom prst="line">
              <a:avLst/>
            </a:prstGeom>
            <a:noFill/>
            <a:ln w="6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1" name="Line 10"/>
            <p:cNvSpPr>
              <a:spLocks noChangeShapeType="1"/>
            </p:cNvSpPr>
            <p:nvPr/>
          </p:nvSpPr>
          <p:spPr bwMode="auto">
            <a:xfrm>
              <a:off x="1506" y="2656"/>
              <a:ext cx="36" cy="1"/>
            </a:xfrm>
            <a:prstGeom prst="line">
              <a:avLst/>
            </a:prstGeom>
            <a:noFill/>
            <a:ln w="6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2" name="Line 11"/>
            <p:cNvSpPr>
              <a:spLocks noChangeShapeType="1"/>
            </p:cNvSpPr>
            <p:nvPr/>
          </p:nvSpPr>
          <p:spPr bwMode="auto">
            <a:xfrm>
              <a:off x="1506" y="2442"/>
              <a:ext cx="36" cy="1"/>
            </a:xfrm>
            <a:prstGeom prst="line">
              <a:avLst/>
            </a:prstGeom>
            <a:noFill/>
            <a:ln w="6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3" name="Line 12"/>
            <p:cNvSpPr>
              <a:spLocks noChangeShapeType="1"/>
            </p:cNvSpPr>
            <p:nvPr/>
          </p:nvSpPr>
          <p:spPr bwMode="auto">
            <a:xfrm>
              <a:off x="1506" y="2228"/>
              <a:ext cx="36" cy="1"/>
            </a:xfrm>
            <a:prstGeom prst="line">
              <a:avLst/>
            </a:prstGeom>
            <a:noFill/>
            <a:ln w="6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4" name="Line 13"/>
            <p:cNvSpPr>
              <a:spLocks noChangeShapeType="1"/>
            </p:cNvSpPr>
            <p:nvPr/>
          </p:nvSpPr>
          <p:spPr bwMode="auto">
            <a:xfrm>
              <a:off x="1506" y="2014"/>
              <a:ext cx="36" cy="1"/>
            </a:xfrm>
            <a:prstGeom prst="line">
              <a:avLst/>
            </a:prstGeom>
            <a:noFill/>
            <a:ln w="6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5" name="Line 14"/>
            <p:cNvSpPr>
              <a:spLocks noChangeShapeType="1"/>
            </p:cNvSpPr>
            <p:nvPr/>
          </p:nvSpPr>
          <p:spPr bwMode="auto">
            <a:xfrm>
              <a:off x="1506" y="1800"/>
              <a:ext cx="36" cy="1"/>
            </a:xfrm>
            <a:prstGeom prst="line">
              <a:avLst/>
            </a:prstGeom>
            <a:noFill/>
            <a:ln w="6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6" name="Line 15"/>
            <p:cNvSpPr>
              <a:spLocks noChangeShapeType="1"/>
            </p:cNvSpPr>
            <p:nvPr/>
          </p:nvSpPr>
          <p:spPr bwMode="auto">
            <a:xfrm>
              <a:off x="1506" y="1586"/>
              <a:ext cx="36" cy="1"/>
            </a:xfrm>
            <a:prstGeom prst="line">
              <a:avLst/>
            </a:prstGeom>
            <a:noFill/>
            <a:ln w="6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7" name="Line 16"/>
            <p:cNvSpPr>
              <a:spLocks noChangeShapeType="1"/>
            </p:cNvSpPr>
            <p:nvPr/>
          </p:nvSpPr>
          <p:spPr bwMode="auto">
            <a:xfrm>
              <a:off x="1506" y="1371"/>
              <a:ext cx="36" cy="1"/>
            </a:xfrm>
            <a:prstGeom prst="line">
              <a:avLst/>
            </a:prstGeom>
            <a:noFill/>
            <a:ln w="6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8" name="Line 17"/>
            <p:cNvSpPr>
              <a:spLocks noChangeShapeType="1"/>
            </p:cNvSpPr>
            <p:nvPr/>
          </p:nvSpPr>
          <p:spPr bwMode="auto">
            <a:xfrm>
              <a:off x="1542" y="1371"/>
              <a:ext cx="1" cy="2141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9" name="Rectangle 18"/>
            <p:cNvSpPr>
              <a:spLocks noChangeArrowheads="1"/>
            </p:cNvSpPr>
            <p:nvPr/>
          </p:nvSpPr>
          <p:spPr bwMode="auto">
            <a:xfrm>
              <a:off x="1234" y="3448"/>
              <a:ext cx="15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0.0</a:t>
              </a:r>
              <a:endParaRPr lang="en-US" b="1"/>
            </a:p>
          </p:txBody>
        </p:sp>
        <p:sp>
          <p:nvSpPr>
            <p:cNvPr id="12320" name="Rectangle 19"/>
            <p:cNvSpPr>
              <a:spLocks noChangeArrowheads="1"/>
            </p:cNvSpPr>
            <p:nvPr/>
          </p:nvSpPr>
          <p:spPr bwMode="auto">
            <a:xfrm>
              <a:off x="1234" y="3234"/>
              <a:ext cx="15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0.1</a:t>
              </a:r>
              <a:endParaRPr lang="en-US" b="1"/>
            </a:p>
          </p:txBody>
        </p:sp>
        <p:sp>
          <p:nvSpPr>
            <p:cNvPr id="12321" name="Rectangle 20"/>
            <p:cNvSpPr>
              <a:spLocks noChangeArrowheads="1"/>
            </p:cNvSpPr>
            <p:nvPr/>
          </p:nvSpPr>
          <p:spPr bwMode="auto">
            <a:xfrm>
              <a:off x="1234" y="3020"/>
              <a:ext cx="15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0.2</a:t>
              </a:r>
              <a:endParaRPr lang="en-US" b="1"/>
            </a:p>
          </p:txBody>
        </p:sp>
        <p:sp>
          <p:nvSpPr>
            <p:cNvPr id="12322" name="Rectangle 21"/>
            <p:cNvSpPr>
              <a:spLocks noChangeArrowheads="1"/>
            </p:cNvSpPr>
            <p:nvPr/>
          </p:nvSpPr>
          <p:spPr bwMode="auto">
            <a:xfrm>
              <a:off x="1234" y="2806"/>
              <a:ext cx="15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0.3</a:t>
              </a:r>
              <a:endParaRPr lang="en-US" b="1"/>
            </a:p>
          </p:txBody>
        </p:sp>
        <p:sp>
          <p:nvSpPr>
            <p:cNvPr id="12323" name="Rectangle 22"/>
            <p:cNvSpPr>
              <a:spLocks noChangeArrowheads="1"/>
            </p:cNvSpPr>
            <p:nvPr/>
          </p:nvSpPr>
          <p:spPr bwMode="auto">
            <a:xfrm>
              <a:off x="1234" y="2592"/>
              <a:ext cx="15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0.4</a:t>
              </a:r>
              <a:endParaRPr lang="en-US" b="1"/>
            </a:p>
          </p:txBody>
        </p:sp>
        <p:sp>
          <p:nvSpPr>
            <p:cNvPr id="12324" name="Rectangle 23"/>
            <p:cNvSpPr>
              <a:spLocks noChangeArrowheads="1"/>
            </p:cNvSpPr>
            <p:nvPr/>
          </p:nvSpPr>
          <p:spPr bwMode="auto">
            <a:xfrm>
              <a:off x="1234" y="2378"/>
              <a:ext cx="15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0.5</a:t>
              </a:r>
              <a:endParaRPr lang="en-US" b="1"/>
            </a:p>
          </p:txBody>
        </p:sp>
        <p:sp>
          <p:nvSpPr>
            <p:cNvPr id="12325" name="Rectangle 24"/>
            <p:cNvSpPr>
              <a:spLocks noChangeArrowheads="1"/>
            </p:cNvSpPr>
            <p:nvPr/>
          </p:nvSpPr>
          <p:spPr bwMode="auto">
            <a:xfrm>
              <a:off x="1234" y="2164"/>
              <a:ext cx="15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0.6</a:t>
              </a:r>
              <a:endParaRPr lang="en-US" b="1"/>
            </a:p>
          </p:txBody>
        </p:sp>
        <p:sp>
          <p:nvSpPr>
            <p:cNvPr id="12326" name="Rectangle 25"/>
            <p:cNvSpPr>
              <a:spLocks noChangeArrowheads="1"/>
            </p:cNvSpPr>
            <p:nvPr/>
          </p:nvSpPr>
          <p:spPr bwMode="auto">
            <a:xfrm>
              <a:off x="1234" y="1950"/>
              <a:ext cx="15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0.7</a:t>
              </a:r>
              <a:endParaRPr lang="en-US" b="1"/>
            </a:p>
          </p:txBody>
        </p:sp>
        <p:sp>
          <p:nvSpPr>
            <p:cNvPr id="12327" name="Rectangle 26"/>
            <p:cNvSpPr>
              <a:spLocks noChangeArrowheads="1"/>
            </p:cNvSpPr>
            <p:nvPr/>
          </p:nvSpPr>
          <p:spPr bwMode="auto">
            <a:xfrm>
              <a:off x="1234" y="1736"/>
              <a:ext cx="15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0.8</a:t>
              </a:r>
              <a:endParaRPr lang="en-US" b="1"/>
            </a:p>
          </p:txBody>
        </p:sp>
        <p:sp>
          <p:nvSpPr>
            <p:cNvPr id="12328" name="Rectangle 27"/>
            <p:cNvSpPr>
              <a:spLocks noChangeArrowheads="1"/>
            </p:cNvSpPr>
            <p:nvPr/>
          </p:nvSpPr>
          <p:spPr bwMode="auto">
            <a:xfrm>
              <a:off x="1234" y="1522"/>
              <a:ext cx="15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0.9</a:t>
              </a:r>
              <a:endParaRPr lang="en-US" b="1"/>
            </a:p>
          </p:txBody>
        </p:sp>
        <p:sp>
          <p:nvSpPr>
            <p:cNvPr id="12329" name="Rectangle 28"/>
            <p:cNvSpPr>
              <a:spLocks noChangeArrowheads="1"/>
            </p:cNvSpPr>
            <p:nvPr/>
          </p:nvSpPr>
          <p:spPr bwMode="auto">
            <a:xfrm>
              <a:off x="1234" y="1308"/>
              <a:ext cx="15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1.0</a:t>
              </a:r>
              <a:endParaRPr lang="en-US" b="1"/>
            </a:p>
          </p:txBody>
        </p:sp>
        <p:sp>
          <p:nvSpPr>
            <p:cNvPr id="12330" name="Line 29"/>
            <p:cNvSpPr>
              <a:spLocks noChangeShapeType="1"/>
            </p:cNvSpPr>
            <p:nvPr/>
          </p:nvSpPr>
          <p:spPr bwMode="auto">
            <a:xfrm>
              <a:off x="1542" y="3512"/>
              <a:ext cx="1" cy="33"/>
            </a:xfrm>
            <a:prstGeom prst="line">
              <a:avLst/>
            </a:prstGeom>
            <a:noFill/>
            <a:ln w="6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1" name="Line 30"/>
            <p:cNvSpPr>
              <a:spLocks noChangeShapeType="1"/>
            </p:cNvSpPr>
            <p:nvPr/>
          </p:nvSpPr>
          <p:spPr bwMode="auto">
            <a:xfrm>
              <a:off x="1933" y="3512"/>
              <a:ext cx="1" cy="33"/>
            </a:xfrm>
            <a:prstGeom prst="line">
              <a:avLst/>
            </a:prstGeom>
            <a:noFill/>
            <a:ln w="6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2" name="Line 31"/>
            <p:cNvSpPr>
              <a:spLocks noChangeShapeType="1"/>
            </p:cNvSpPr>
            <p:nvPr/>
          </p:nvSpPr>
          <p:spPr bwMode="auto">
            <a:xfrm>
              <a:off x="2325" y="3512"/>
              <a:ext cx="1" cy="33"/>
            </a:xfrm>
            <a:prstGeom prst="line">
              <a:avLst/>
            </a:prstGeom>
            <a:noFill/>
            <a:ln w="6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3" name="Line 32"/>
            <p:cNvSpPr>
              <a:spLocks noChangeShapeType="1"/>
            </p:cNvSpPr>
            <p:nvPr/>
          </p:nvSpPr>
          <p:spPr bwMode="auto">
            <a:xfrm>
              <a:off x="2716" y="3512"/>
              <a:ext cx="1" cy="33"/>
            </a:xfrm>
            <a:prstGeom prst="line">
              <a:avLst/>
            </a:prstGeom>
            <a:noFill/>
            <a:ln w="6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4" name="Line 33"/>
            <p:cNvSpPr>
              <a:spLocks noChangeShapeType="1"/>
            </p:cNvSpPr>
            <p:nvPr/>
          </p:nvSpPr>
          <p:spPr bwMode="auto">
            <a:xfrm>
              <a:off x="3108" y="3512"/>
              <a:ext cx="1" cy="33"/>
            </a:xfrm>
            <a:prstGeom prst="line">
              <a:avLst/>
            </a:prstGeom>
            <a:noFill/>
            <a:ln w="6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5" name="Line 34"/>
            <p:cNvSpPr>
              <a:spLocks noChangeShapeType="1"/>
            </p:cNvSpPr>
            <p:nvPr/>
          </p:nvSpPr>
          <p:spPr bwMode="auto">
            <a:xfrm>
              <a:off x="3499" y="3512"/>
              <a:ext cx="1" cy="33"/>
            </a:xfrm>
            <a:prstGeom prst="line">
              <a:avLst/>
            </a:prstGeom>
            <a:noFill/>
            <a:ln w="6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6" name="Line 35"/>
            <p:cNvSpPr>
              <a:spLocks noChangeShapeType="1"/>
            </p:cNvSpPr>
            <p:nvPr/>
          </p:nvSpPr>
          <p:spPr bwMode="auto">
            <a:xfrm>
              <a:off x="3891" y="3512"/>
              <a:ext cx="1" cy="33"/>
            </a:xfrm>
            <a:prstGeom prst="line">
              <a:avLst/>
            </a:prstGeom>
            <a:noFill/>
            <a:ln w="6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7" name="Line 36"/>
            <p:cNvSpPr>
              <a:spLocks noChangeShapeType="1"/>
            </p:cNvSpPr>
            <p:nvPr/>
          </p:nvSpPr>
          <p:spPr bwMode="auto">
            <a:xfrm>
              <a:off x="4282" y="3512"/>
              <a:ext cx="1" cy="33"/>
            </a:xfrm>
            <a:prstGeom prst="line">
              <a:avLst/>
            </a:prstGeom>
            <a:noFill/>
            <a:ln w="6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8" name="Line 37"/>
            <p:cNvSpPr>
              <a:spLocks noChangeShapeType="1"/>
            </p:cNvSpPr>
            <p:nvPr/>
          </p:nvSpPr>
          <p:spPr bwMode="auto">
            <a:xfrm flipH="1">
              <a:off x="1542" y="3512"/>
              <a:ext cx="2740" cy="1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9" name="Rectangle 38"/>
            <p:cNvSpPr>
              <a:spLocks noChangeArrowheads="1"/>
            </p:cNvSpPr>
            <p:nvPr/>
          </p:nvSpPr>
          <p:spPr bwMode="auto">
            <a:xfrm>
              <a:off x="1482" y="3573"/>
              <a:ext cx="63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0</a:t>
              </a:r>
              <a:endParaRPr lang="en-US" b="1"/>
            </a:p>
          </p:txBody>
        </p:sp>
        <p:sp>
          <p:nvSpPr>
            <p:cNvPr id="12340" name="Rectangle 39"/>
            <p:cNvSpPr>
              <a:spLocks noChangeArrowheads="1"/>
            </p:cNvSpPr>
            <p:nvPr/>
          </p:nvSpPr>
          <p:spPr bwMode="auto">
            <a:xfrm>
              <a:off x="1873" y="3573"/>
              <a:ext cx="63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2</a:t>
              </a:r>
              <a:endParaRPr lang="en-US" b="1"/>
            </a:p>
          </p:txBody>
        </p:sp>
        <p:sp>
          <p:nvSpPr>
            <p:cNvPr id="12341" name="Rectangle 40"/>
            <p:cNvSpPr>
              <a:spLocks noChangeArrowheads="1"/>
            </p:cNvSpPr>
            <p:nvPr/>
          </p:nvSpPr>
          <p:spPr bwMode="auto">
            <a:xfrm>
              <a:off x="2265" y="3573"/>
              <a:ext cx="63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4</a:t>
              </a:r>
              <a:endParaRPr lang="en-US" b="1"/>
            </a:p>
          </p:txBody>
        </p:sp>
        <p:sp>
          <p:nvSpPr>
            <p:cNvPr id="12342" name="Rectangle 41"/>
            <p:cNvSpPr>
              <a:spLocks noChangeArrowheads="1"/>
            </p:cNvSpPr>
            <p:nvPr/>
          </p:nvSpPr>
          <p:spPr bwMode="auto">
            <a:xfrm>
              <a:off x="2656" y="3573"/>
              <a:ext cx="63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6</a:t>
              </a:r>
              <a:endParaRPr lang="en-US" b="1"/>
            </a:p>
          </p:txBody>
        </p:sp>
        <p:sp>
          <p:nvSpPr>
            <p:cNvPr id="12343" name="Rectangle 42"/>
            <p:cNvSpPr>
              <a:spLocks noChangeArrowheads="1"/>
            </p:cNvSpPr>
            <p:nvPr/>
          </p:nvSpPr>
          <p:spPr bwMode="auto">
            <a:xfrm>
              <a:off x="3048" y="3573"/>
              <a:ext cx="63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8</a:t>
              </a:r>
              <a:endParaRPr lang="en-US" b="1"/>
            </a:p>
          </p:txBody>
        </p:sp>
        <p:sp>
          <p:nvSpPr>
            <p:cNvPr id="12344" name="Rectangle 43"/>
            <p:cNvSpPr>
              <a:spLocks noChangeArrowheads="1"/>
            </p:cNvSpPr>
            <p:nvPr/>
          </p:nvSpPr>
          <p:spPr bwMode="auto">
            <a:xfrm>
              <a:off x="3406" y="3573"/>
              <a:ext cx="125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10</a:t>
              </a:r>
              <a:endParaRPr lang="en-US" b="1"/>
            </a:p>
          </p:txBody>
        </p:sp>
        <p:sp>
          <p:nvSpPr>
            <p:cNvPr id="12345" name="Rectangle 44"/>
            <p:cNvSpPr>
              <a:spLocks noChangeArrowheads="1"/>
            </p:cNvSpPr>
            <p:nvPr/>
          </p:nvSpPr>
          <p:spPr bwMode="auto">
            <a:xfrm>
              <a:off x="3798" y="3573"/>
              <a:ext cx="125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12</a:t>
              </a:r>
              <a:endParaRPr lang="en-US" b="1"/>
            </a:p>
          </p:txBody>
        </p:sp>
        <p:sp>
          <p:nvSpPr>
            <p:cNvPr id="12346" name="Rectangle 45"/>
            <p:cNvSpPr>
              <a:spLocks noChangeArrowheads="1"/>
            </p:cNvSpPr>
            <p:nvPr/>
          </p:nvSpPr>
          <p:spPr bwMode="auto">
            <a:xfrm>
              <a:off x="4189" y="3573"/>
              <a:ext cx="125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14</a:t>
              </a:r>
              <a:endParaRPr lang="en-US" b="1"/>
            </a:p>
          </p:txBody>
        </p:sp>
        <p:sp>
          <p:nvSpPr>
            <p:cNvPr id="12347" name="Rectangle 46"/>
            <p:cNvSpPr>
              <a:spLocks noChangeArrowheads="1"/>
            </p:cNvSpPr>
            <p:nvPr/>
          </p:nvSpPr>
          <p:spPr bwMode="auto">
            <a:xfrm>
              <a:off x="2488" y="3695"/>
              <a:ext cx="74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</a:rPr>
                <a:t>TIME</a:t>
              </a:r>
              <a:r>
                <a:rPr lang="en-US" sz="1700">
                  <a:solidFill>
                    <a:srgbClr val="000000"/>
                  </a:solidFill>
                </a:rPr>
                <a:t> (</a:t>
              </a:r>
              <a:r>
                <a:rPr lang="en-US" sz="1700" b="1">
                  <a:solidFill>
                    <a:srgbClr val="000000"/>
                  </a:solidFill>
                </a:rPr>
                <a:t>YRS</a:t>
              </a:r>
              <a:r>
                <a:rPr lang="en-US" sz="1700">
                  <a:solidFill>
                    <a:srgbClr val="000000"/>
                  </a:solidFill>
                </a:rPr>
                <a:t>)</a:t>
              </a:r>
              <a:endParaRPr lang="en-US"/>
            </a:p>
          </p:txBody>
        </p:sp>
        <p:sp>
          <p:nvSpPr>
            <p:cNvPr id="12348" name="Rectangle 47"/>
            <p:cNvSpPr>
              <a:spLocks noChangeArrowheads="1"/>
            </p:cNvSpPr>
            <p:nvPr/>
          </p:nvSpPr>
          <p:spPr bwMode="auto">
            <a:xfrm rot="-5400000">
              <a:off x="798" y="2358"/>
              <a:ext cx="536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</a:rPr>
                <a:t>Survival</a:t>
              </a:r>
              <a:endParaRPr lang="en-US" b="1"/>
            </a:p>
          </p:txBody>
        </p:sp>
        <p:sp>
          <p:nvSpPr>
            <p:cNvPr id="12349" name="Line 48"/>
            <p:cNvSpPr>
              <a:spLocks noChangeShapeType="1"/>
            </p:cNvSpPr>
            <p:nvPr/>
          </p:nvSpPr>
          <p:spPr bwMode="auto">
            <a:xfrm>
              <a:off x="1542" y="1371"/>
              <a:ext cx="4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50" name="Line 49"/>
            <p:cNvSpPr>
              <a:spLocks noChangeShapeType="1"/>
            </p:cNvSpPr>
            <p:nvPr/>
          </p:nvSpPr>
          <p:spPr bwMode="auto">
            <a:xfrm>
              <a:off x="1546" y="1371"/>
              <a:ext cx="1" cy="4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51" name="Line 50"/>
            <p:cNvSpPr>
              <a:spLocks noChangeShapeType="1"/>
            </p:cNvSpPr>
            <p:nvPr/>
          </p:nvSpPr>
          <p:spPr bwMode="auto">
            <a:xfrm>
              <a:off x="1546" y="1375"/>
              <a:ext cx="3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52" name="Line 51"/>
            <p:cNvSpPr>
              <a:spLocks noChangeShapeType="1"/>
            </p:cNvSpPr>
            <p:nvPr/>
          </p:nvSpPr>
          <p:spPr bwMode="auto">
            <a:xfrm>
              <a:off x="1549" y="1375"/>
              <a:ext cx="1" cy="5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53" name="Line 52"/>
            <p:cNvSpPr>
              <a:spLocks noChangeShapeType="1"/>
            </p:cNvSpPr>
            <p:nvPr/>
          </p:nvSpPr>
          <p:spPr bwMode="auto">
            <a:xfrm>
              <a:off x="1549" y="1380"/>
              <a:ext cx="7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54" name="Line 53"/>
            <p:cNvSpPr>
              <a:spLocks noChangeShapeType="1"/>
            </p:cNvSpPr>
            <p:nvPr/>
          </p:nvSpPr>
          <p:spPr bwMode="auto">
            <a:xfrm>
              <a:off x="1556" y="1380"/>
              <a:ext cx="1" cy="4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55" name="Line 54"/>
            <p:cNvSpPr>
              <a:spLocks noChangeShapeType="1"/>
            </p:cNvSpPr>
            <p:nvPr/>
          </p:nvSpPr>
          <p:spPr bwMode="auto">
            <a:xfrm>
              <a:off x="1556" y="1384"/>
              <a:ext cx="25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56" name="Line 55"/>
            <p:cNvSpPr>
              <a:spLocks noChangeShapeType="1"/>
            </p:cNvSpPr>
            <p:nvPr/>
          </p:nvSpPr>
          <p:spPr bwMode="auto">
            <a:xfrm>
              <a:off x="1581" y="1384"/>
              <a:ext cx="1" cy="4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57" name="Line 56"/>
            <p:cNvSpPr>
              <a:spLocks noChangeShapeType="1"/>
            </p:cNvSpPr>
            <p:nvPr/>
          </p:nvSpPr>
          <p:spPr bwMode="auto">
            <a:xfrm>
              <a:off x="1581" y="1388"/>
              <a:ext cx="43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58" name="Line 57"/>
            <p:cNvSpPr>
              <a:spLocks noChangeShapeType="1"/>
            </p:cNvSpPr>
            <p:nvPr/>
          </p:nvSpPr>
          <p:spPr bwMode="auto">
            <a:xfrm>
              <a:off x="1624" y="1388"/>
              <a:ext cx="1" cy="4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59" name="Line 58"/>
            <p:cNvSpPr>
              <a:spLocks noChangeShapeType="1"/>
            </p:cNvSpPr>
            <p:nvPr/>
          </p:nvSpPr>
          <p:spPr bwMode="auto">
            <a:xfrm>
              <a:off x="1624" y="1392"/>
              <a:ext cx="2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60" name="Line 59"/>
            <p:cNvSpPr>
              <a:spLocks noChangeShapeType="1"/>
            </p:cNvSpPr>
            <p:nvPr/>
          </p:nvSpPr>
          <p:spPr bwMode="auto">
            <a:xfrm>
              <a:off x="1626" y="1392"/>
              <a:ext cx="1" cy="4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61" name="Line 60"/>
            <p:cNvSpPr>
              <a:spLocks noChangeShapeType="1"/>
            </p:cNvSpPr>
            <p:nvPr/>
          </p:nvSpPr>
          <p:spPr bwMode="auto">
            <a:xfrm>
              <a:off x="1626" y="1396"/>
              <a:ext cx="24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62" name="Line 61"/>
            <p:cNvSpPr>
              <a:spLocks noChangeShapeType="1"/>
            </p:cNvSpPr>
            <p:nvPr/>
          </p:nvSpPr>
          <p:spPr bwMode="auto">
            <a:xfrm>
              <a:off x="1650" y="1396"/>
              <a:ext cx="1" cy="5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63" name="Line 62"/>
            <p:cNvSpPr>
              <a:spLocks noChangeShapeType="1"/>
            </p:cNvSpPr>
            <p:nvPr/>
          </p:nvSpPr>
          <p:spPr bwMode="auto">
            <a:xfrm>
              <a:off x="1650" y="1401"/>
              <a:ext cx="14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64" name="Line 63"/>
            <p:cNvSpPr>
              <a:spLocks noChangeShapeType="1"/>
            </p:cNvSpPr>
            <p:nvPr/>
          </p:nvSpPr>
          <p:spPr bwMode="auto">
            <a:xfrm>
              <a:off x="1664" y="1401"/>
              <a:ext cx="1" cy="4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65" name="Line 64"/>
            <p:cNvSpPr>
              <a:spLocks noChangeShapeType="1"/>
            </p:cNvSpPr>
            <p:nvPr/>
          </p:nvSpPr>
          <p:spPr bwMode="auto">
            <a:xfrm>
              <a:off x="1664" y="1405"/>
              <a:ext cx="223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66" name="Line 65"/>
            <p:cNvSpPr>
              <a:spLocks noChangeShapeType="1"/>
            </p:cNvSpPr>
            <p:nvPr/>
          </p:nvSpPr>
          <p:spPr bwMode="auto">
            <a:xfrm>
              <a:off x="1887" y="1405"/>
              <a:ext cx="1" cy="4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67" name="Line 66"/>
            <p:cNvSpPr>
              <a:spLocks noChangeShapeType="1"/>
            </p:cNvSpPr>
            <p:nvPr/>
          </p:nvSpPr>
          <p:spPr bwMode="auto">
            <a:xfrm>
              <a:off x="1887" y="1409"/>
              <a:ext cx="172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68" name="Line 67"/>
            <p:cNvSpPr>
              <a:spLocks noChangeShapeType="1"/>
            </p:cNvSpPr>
            <p:nvPr/>
          </p:nvSpPr>
          <p:spPr bwMode="auto">
            <a:xfrm>
              <a:off x="2059" y="1409"/>
              <a:ext cx="1" cy="6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69" name="Line 68"/>
            <p:cNvSpPr>
              <a:spLocks noChangeShapeType="1"/>
            </p:cNvSpPr>
            <p:nvPr/>
          </p:nvSpPr>
          <p:spPr bwMode="auto">
            <a:xfrm>
              <a:off x="2059" y="1415"/>
              <a:ext cx="80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70" name="Line 69"/>
            <p:cNvSpPr>
              <a:spLocks noChangeShapeType="1"/>
            </p:cNvSpPr>
            <p:nvPr/>
          </p:nvSpPr>
          <p:spPr bwMode="auto">
            <a:xfrm>
              <a:off x="2139" y="1415"/>
              <a:ext cx="1" cy="5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71" name="Line 70"/>
            <p:cNvSpPr>
              <a:spLocks noChangeShapeType="1"/>
            </p:cNvSpPr>
            <p:nvPr/>
          </p:nvSpPr>
          <p:spPr bwMode="auto">
            <a:xfrm>
              <a:off x="2139" y="1420"/>
              <a:ext cx="74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72" name="Line 71"/>
            <p:cNvSpPr>
              <a:spLocks noChangeShapeType="1"/>
            </p:cNvSpPr>
            <p:nvPr/>
          </p:nvSpPr>
          <p:spPr bwMode="auto">
            <a:xfrm>
              <a:off x="2213" y="1420"/>
              <a:ext cx="1" cy="5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73" name="Line 72"/>
            <p:cNvSpPr>
              <a:spLocks noChangeShapeType="1"/>
            </p:cNvSpPr>
            <p:nvPr/>
          </p:nvSpPr>
          <p:spPr bwMode="auto">
            <a:xfrm>
              <a:off x="2213" y="1425"/>
              <a:ext cx="18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74" name="Line 73"/>
            <p:cNvSpPr>
              <a:spLocks noChangeShapeType="1"/>
            </p:cNvSpPr>
            <p:nvPr/>
          </p:nvSpPr>
          <p:spPr bwMode="auto">
            <a:xfrm>
              <a:off x="2231" y="1425"/>
              <a:ext cx="1" cy="5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75" name="Line 74"/>
            <p:cNvSpPr>
              <a:spLocks noChangeShapeType="1"/>
            </p:cNvSpPr>
            <p:nvPr/>
          </p:nvSpPr>
          <p:spPr bwMode="auto">
            <a:xfrm>
              <a:off x="2231" y="1430"/>
              <a:ext cx="14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76" name="Line 75"/>
            <p:cNvSpPr>
              <a:spLocks noChangeShapeType="1"/>
            </p:cNvSpPr>
            <p:nvPr/>
          </p:nvSpPr>
          <p:spPr bwMode="auto">
            <a:xfrm>
              <a:off x="2245" y="1430"/>
              <a:ext cx="1" cy="5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77" name="Line 76"/>
            <p:cNvSpPr>
              <a:spLocks noChangeShapeType="1"/>
            </p:cNvSpPr>
            <p:nvPr/>
          </p:nvSpPr>
          <p:spPr bwMode="auto">
            <a:xfrm>
              <a:off x="2245" y="1435"/>
              <a:ext cx="17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78" name="Line 77"/>
            <p:cNvSpPr>
              <a:spLocks noChangeShapeType="1"/>
            </p:cNvSpPr>
            <p:nvPr/>
          </p:nvSpPr>
          <p:spPr bwMode="auto">
            <a:xfrm>
              <a:off x="2262" y="1435"/>
              <a:ext cx="1" cy="5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79" name="Line 78"/>
            <p:cNvSpPr>
              <a:spLocks noChangeShapeType="1"/>
            </p:cNvSpPr>
            <p:nvPr/>
          </p:nvSpPr>
          <p:spPr bwMode="auto">
            <a:xfrm>
              <a:off x="2262" y="1440"/>
              <a:ext cx="8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80" name="Line 79"/>
            <p:cNvSpPr>
              <a:spLocks noChangeShapeType="1"/>
            </p:cNvSpPr>
            <p:nvPr/>
          </p:nvSpPr>
          <p:spPr bwMode="auto">
            <a:xfrm>
              <a:off x="2270" y="1440"/>
              <a:ext cx="1" cy="5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81" name="Line 80"/>
            <p:cNvSpPr>
              <a:spLocks noChangeShapeType="1"/>
            </p:cNvSpPr>
            <p:nvPr/>
          </p:nvSpPr>
          <p:spPr bwMode="auto">
            <a:xfrm>
              <a:off x="2270" y="1445"/>
              <a:ext cx="42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82" name="Line 81"/>
            <p:cNvSpPr>
              <a:spLocks noChangeShapeType="1"/>
            </p:cNvSpPr>
            <p:nvPr/>
          </p:nvSpPr>
          <p:spPr bwMode="auto">
            <a:xfrm>
              <a:off x="2312" y="1445"/>
              <a:ext cx="1" cy="5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83" name="Line 82"/>
            <p:cNvSpPr>
              <a:spLocks noChangeShapeType="1"/>
            </p:cNvSpPr>
            <p:nvPr/>
          </p:nvSpPr>
          <p:spPr bwMode="auto">
            <a:xfrm>
              <a:off x="2312" y="1450"/>
              <a:ext cx="149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84" name="Line 83"/>
            <p:cNvSpPr>
              <a:spLocks noChangeShapeType="1"/>
            </p:cNvSpPr>
            <p:nvPr/>
          </p:nvSpPr>
          <p:spPr bwMode="auto">
            <a:xfrm>
              <a:off x="2461" y="1450"/>
              <a:ext cx="1" cy="5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85" name="Line 84"/>
            <p:cNvSpPr>
              <a:spLocks noChangeShapeType="1"/>
            </p:cNvSpPr>
            <p:nvPr/>
          </p:nvSpPr>
          <p:spPr bwMode="auto">
            <a:xfrm>
              <a:off x="2461" y="1455"/>
              <a:ext cx="21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86" name="Line 85"/>
            <p:cNvSpPr>
              <a:spLocks noChangeShapeType="1"/>
            </p:cNvSpPr>
            <p:nvPr/>
          </p:nvSpPr>
          <p:spPr bwMode="auto">
            <a:xfrm>
              <a:off x="2482" y="1455"/>
              <a:ext cx="1" cy="6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87" name="Line 86"/>
            <p:cNvSpPr>
              <a:spLocks noChangeShapeType="1"/>
            </p:cNvSpPr>
            <p:nvPr/>
          </p:nvSpPr>
          <p:spPr bwMode="auto">
            <a:xfrm>
              <a:off x="2482" y="1461"/>
              <a:ext cx="66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88" name="Line 87"/>
            <p:cNvSpPr>
              <a:spLocks noChangeShapeType="1"/>
            </p:cNvSpPr>
            <p:nvPr/>
          </p:nvSpPr>
          <p:spPr bwMode="auto">
            <a:xfrm>
              <a:off x="2548" y="1461"/>
              <a:ext cx="1" cy="5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89" name="Line 88"/>
            <p:cNvSpPr>
              <a:spLocks noChangeShapeType="1"/>
            </p:cNvSpPr>
            <p:nvPr/>
          </p:nvSpPr>
          <p:spPr bwMode="auto">
            <a:xfrm>
              <a:off x="2548" y="1466"/>
              <a:ext cx="6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0" name="Line 89"/>
            <p:cNvSpPr>
              <a:spLocks noChangeShapeType="1"/>
            </p:cNvSpPr>
            <p:nvPr/>
          </p:nvSpPr>
          <p:spPr bwMode="auto">
            <a:xfrm>
              <a:off x="2554" y="1466"/>
              <a:ext cx="1" cy="5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1" name="Line 90"/>
            <p:cNvSpPr>
              <a:spLocks noChangeShapeType="1"/>
            </p:cNvSpPr>
            <p:nvPr/>
          </p:nvSpPr>
          <p:spPr bwMode="auto">
            <a:xfrm>
              <a:off x="2554" y="1471"/>
              <a:ext cx="4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2" name="Line 91"/>
            <p:cNvSpPr>
              <a:spLocks noChangeShapeType="1"/>
            </p:cNvSpPr>
            <p:nvPr/>
          </p:nvSpPr>
          <p:spPr bwMode="auto">
            <a:xfrm>
              <a:off x="2558" y="1471"/>
              <a:ext cx="1" cy="5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3" name="Line 92"/>
            <p:cNvSpPr>
              <a:spLocks noChangeShapeType="1"/>
            </p:cNvSpPr>
            <p:nvPr/>
          </p:nvSpPr>
          <p:spPr bwMode="auto">
            <a:xfrm>
              <a:off x="2558" y="1476"/>
              <a:ext cx="16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4" name="Line 93"/>
            <p:cNvSpPr>
              <a:spLocks noChangeShapeType="1"/>
            </p:cNvSpPr>
            <p:nvPr/>
          </p:nvSpPr>
          <p:spPr bwMode="auto">
            <a:xfrm>
              <a:off x="2574" y="1476"/>
              <a:ext cx="1" cy="5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5" name="Line 94"/>
            <p:cNvSpPr>
              <a:spLocks noChangeShapeType="1"/>
            </p:cNvSpPr>
            <p:nvPr/>
          </p:nvSpPr>
          <p:spPr bwMode="auto">
            <a:xfrm>
              <a:off x="2574" y="1481"/>
              <a:ext cx="70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6" name="Line 95"/>
            <p:cNvSpPr>
              <a:spLocks noChangeShapeType="1"/>
            </p:cNvSpPr>
            <p:nvPr/>
          </p:nvSpPr>
          <p:spPr bwMode="auto">
            <a:xfrm>
              <a:off x="2644" y="1481"/>
              <a:ext cx="1" cy="5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7" name="Line 96"/>
            <p:cNvSpPr>
              <a:spLocks noChangeShapeType="1"/>
            </p:cNvSpPr>
            <p:nvPr/>
          </p:nvSpPr>
          <p:spPr bwMode="auto">
            <a:xfrm>
              <a:off x="2644" y="1486"/>
              <a:ext cx="14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8" name="Line 97"/>
            <p:cNvSpPr>
              <a:spLocks noChangeShapeType="1"/>
            </p:cNvSpPr>
            <p:nvPr/>
          </p:nvSpPr>
          <p:spPr bwMode="auto">
            <a:xfrm>
              <a:off x="2658" y="1486"/>
              <a:ext cx="1" cy="6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9" name="Line 98"/>
            <p:cNvSpPr>
              <a:spLocks noChangeShapeType="1"/>
            </p:cNvSpPr>
            <p:nvPr/>
          </p:nvSpPr>
          <p:spPr bwMode="auto">
            <a:xfrm>
              <a:off x="2658" y="1492"/>
              <a:ext cx="21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00" name="Line 99"/>
            <p:cNvSpPr>
              <a:spLocks noChangeShapeType="1"/>
            </p:cNvSpPr>
            <p:nvPr/>
          </p:nvSpPr>
          <p:spPr bwMode="auto">
            <a:xfrm>
              <a:off x="2679" y="1492"/>
              <a:ext cx="1" cy="5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01" name="Line 100"/>
            <p:cNvSpPr>
              <a:spLocks noChangeShapeType="1"/>
            </p:cNvSpPr>
            <p:nvPr/>
          </p:nvSpPr>
          <p:spPr bwMode="auto">
            <a:xfrm>
              <a:off x="2679" y="1497"/>
              <a:ext cx="49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02" name="Line 101"/>
            <p:cNvSpPr>
              <a:spLocks noChangeShapeType="1"/>
            </p:cNvSpPr>
            <p:nvPr/>
          </p:nvSpPr>
          <p:spPr bwMode="auto">
            <a:xfrm>
              <a:off x="2728" y="1497"/>
              <a:ext cx="1" cy="5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03" name="Line 102"/>
            <p:cNvSpPr>
              <a:spLocks noChangeShapeType="1"/>
            </p:cNvSpPr>
            <p:nvPr/>
          </p:nvSpPr>
          <p:spPr bwMode="auto">
            <a:xfrm>
              <a:off x="2728" y="1502"/>
              <a:ext cx="14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04" name="Line 103"/>
            <p:cNvSpPr>
              <a:spLocks noChangeShapeType="1"/>
            </p:cNvSpPr>
            <p:nvPr/>
          </p:nvSpPr>
          <p:spPr bwMode="auto">
            <a:xfrm>
              <a:off x="2742" y="1502"/>
              <a:ext cx="1" cy="5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05" name="Line 104"/>
            <p:cNvSpPr>
              <a:spLocks noChangeShapeType="1"/>
            </p:cNvSpPr>
            <p:nvPr/>
          </p:nvSpPr>
          <p:spPr bwMode="auto">
            <a:xfrm>
              <a:off x="2742" y="1507"/>
              <a:ext cx="52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06" name="Line 105"/>
            <p:cNvSpPr>
              <a:spLocks noChangeShapeType="1"/>
            </p:cNvSpPr>
            <p:nvPr/>
          </p:nvSpPr>
          <p:spPr bwMode="auto">
            <a:xfrm>
              <a:off x="2794" y="1507"/>
              <a:ext cx="1" cy="5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07" name="Line 106"/>
            <p:cNvSpPr>
              <a:spLocks noChangeShapeType="1"/>
            </p:cNvSpPr>
            <p:nvPr/>
          </p:nvSpPr>
          <p:spPr bwMode="auto">
            <a:xfrm>
              <a:off x="2794" y="1512"/>
              <a:ext cx="9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08" name="Line 107"/>
            <p:cNvSpPr>
              <a:spLocks noChangeShapeType="1"/>
            </p:cNvSpPr>
            <p:nvPr/>
          </p:nvSpPr>
          <p:spPr bwMode="auto">
            <a:xfrm>
              <a:off x="2803" y="1512"/>
              <a:ext cx="1" cy="6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09" name="Line 108"/>
            <p:cNvSpPr>
              <a:spLocks noChangeShapeType="1"/>
            </p:cNvSpPr>
            <p:nvPr/>
          </p:nvSpPr>
          <p:spPr bwMode="auto">
            <a:xfrm>
              <a:off x="2803" y="1518"/>
              <a:ext cx="5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10" name="Line 109"/>
            <p:cNvSpPr>
              <a:spLocks noChangeShapeType="1"/>
            </p:cNvSpPr>
            <p:nvPr/>
          </p:nvSpPr>
          <p:spPr bwMode="auto">
            <a:xfrm>
              <a:off x="2808" y="1518"/>
              <a:ext cx="1" cy="5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11" name="Line 110"/>
            <p:cNvSpPr>
              <a:spLocks noChangeShapeType="1"/>
            </p:cNvSpPr>
            <p:nvPr/>
          </p:nvSpPr>
          <p:spPr bwMode="auto">
            <a:xfrm>
              <a:off x="2808" y="1523"/>
              <a:ext cx="20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12" name="Line 111"/>
            <p:cNvSpPr>
              <a:spLocks noChangeShapeType="1"/>
            </p:cNvSpPr>
            <p:nvPr/>
          </p:nvSpPr>
          <p:spPr bwMode="auto">
            <a:xfrm>
              <a:off x="2828" y="1523"/>
              <a:ext cx="1" cy="5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13" name="Line 112"/>
            <p:cNvSpPr>
              <a:spLocks noChangeShapeType="1"/>
            </p:cNvSpPr>
            <p:nvPr/>
          </p:nvSpPr>
          <p:spPr bwMode="auto">
            <a:xfrm>
              <a:off x="2828" y="1528"/>
              <a:ext cx="32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14" name="Line 113"/>
            <p:cNvSpPr>
              <a:spLocks noChangeShapeType="1"/>
            </p:cNvSpPr>
            <p:nvPr/>
          </p:nvSpPr>
          <p:spPr bwMode="auto">
            <a:xfrm>
              <a:off x="2860" y="1528"/>
              <a:ext cx="1" cy="6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15" name="Line 114"/>
            <p:cNvSpPr>
              <a:spLocks noChangeShapeType="1"/>
            </p:cNvSpPr>
            <p:nvPr/>
          </p:nvSpPr>
          <p:spPr bwMode="auto">
            <a:xfrm>
              <a:off x="2860" y="1534"/>
              <a:ext cx="145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16" name="Line 115"/>
            <p:cNvSpPr>
              <a:spLocks noChangeShapeType="1"/>
            </p:cNvSpPr>
            <p:nvPr/>
          </p:nvSpPr>
          <p:spPr bwMode="auto">
            <a:xfrm>
              <a:off x="3005" y="1534"/>
              <a:ext cx="1" cy="6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17" name="Line 116"/>
            <p:cNvSpPr>
              <a:spLocks noChangeShapeType="1"/>
            </p:cNvSpPr>
            <p:nvPr/>
          </p:nvSpPr>
          <p:spPr bwMode="auto">
            <a:xfrm>
              <a:off x="3005" y="1540"/>
              <a:ext cx="34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18" name="Line 117"/>
            <p:cNvSpPr>
              <a:spLocks noChangeShapeType="1"/>
            </p:cNvSpPr>
            <p:nvPr/>
          </p:nvSpPr>
          <p:spPr bwMode="auto">
            <a:xfrm>
              <a:off x="3039" y="1540"/>
              <a:ext cx="1" cy="7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19" name="Line 118"/>
            <p:cNvSpPr>
              <a:spLocks noChangeShapeType="1"/>
            </p:cNvSpPr>
            <p:nvPr/>
          </p:nvSpPr>
          <p:spPr bwMode="auto">
            <a:xfrm>
              <a:off x="3039" y="1547"/>
              <a:ext cx="1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20" name="Line 119"/>
            <p:cNvSpPr>
              <a:spLocks noChangeShapeType="1"/>
            </p:cNvSpPr>
            <p:nvPr/>
          </p:nvSpPr>
          <p:spPr bwMode="auto">
            <a:xfrm>
              <a:off x="3040" y="1547"/>
              <a:ext cx="1" cy="6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21" name="Line 120"/>
            <p:cNvSpPr>
              <a:spLocks noChangeShapeType="1"/>
            </p:cNvSpPr>
            <p:nvPr/>
          </p:nvSpPr>
          <p:spPr bwMode="auto">
            <a:xfrm>
              <a:off x="3040" y="1553"/>
              <a:ext cx="1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22" name="Line 121"/>
            <p:cNvSpPr>
              <a:spLocks noChangeShapeType="1"/>
            </p:cNvSpPr>
            <p:nvPr/>
          </p:nvSpPr>
          <p:spPr bwMode="auto">
            <a:xfrm>
              <a:off x="3041" y="1553"/>
              <a:ext cx="1" cy="7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23" name="Line 122"/>
            <p:cNvSpPr>
              <a:spLocks noChangeShapeType="1"/>
            </p:cNvSpPr>
            <p:nvPr/>
          </p:nvSpPr>
          <p:spPr bwMode="auto">
            <a:xfrm>
              <a:off x="3041" y="1560"/>
              <a:ext cx="6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24" name="Line 123"/>
            <p:cNvSpPr>
              <a:spLocks noChangeShapeType="1"/>
            </p:cNvSpPr>
            <p:nvPr/>
          </p:nvSpPr>
          <p:spPr bwMode="auto">
            <a:xfrm>
              <a:off x="3047" y="1560"/>
              <a:ext cx="1" cy="7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25" name="Line 124"/>
            <p:cNvSpPr>
              <a:spLocks noChangeShapeType="1"/>
            </p:cNvSpPr>
            <p:nvPr/>
          </p:nvSpPr>
          <p:spPr bwMode="auto">
            <a:xfrm>
              <a:off x="3047" y="1567"/>
              <a:ext cx="8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26" name="Line 125"/>
            <p:cNvSpPr>
              <a:spLocks noChangeShapeType="1"/>
            </p:cNvSpPr>
            <p:nvPr/>
          </p:nvSpPr>
          <p:spPr bwMode="auto">
            <a:xfrm>
              <a:off x="3055" y="1567"/>
              <a:ext cx="1" cy="7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27" name="Line 126"/>
            <p:cNvSpPr>
              <a:spLocks noChangeShapeType="1"/>
            </p:cNvSpPr>
            <p:nvPr/>
          </p:nvSpPr>
          <p:spPr bwMode="auto">
            <a:xfrm>
              <a:off x="3055" y="1574"/>
              <a:ext cx="4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28" name="Line 127"/>
            <p:cNvSpPr>
              <a:spLocks noChangeShapeType="1"/>
            </p:cNvSpPr>
            <p:nvPr/>
          </p:nvSpPr>
          <p:spPr bwMode="auto">
            <a:xfrm>
              <a:off x="3059" y="1574"/>
              <a:ext cx="1" cy="8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29" name="Line 128"/>
            <p:cNvSpPr>
              <a:spLocks noChangeShapeType="1"/>
            </p:cNvSpPr>
            <p:nvPr/>
          </p:nvSpPr>
          <p:spPr bwMode="auto">
            <a:xfrm>
              <a:off x="3059" y="1582"/>
              <a:ext cx="12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30" name="Line 129"/>
            <p:cNvSpPr>
              <a:spLocks noChangeShapeType="1"/>
            </p:cNvSpPr>
            <p:nvPr/>
          </p:nvSpPr>
          <p:spPr bwMode="auto">
            <a:xfrm>
              <a:off x="3071" y="1582"/>
              <a:ext cx="1" cy="7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31" name="Line 130"/>
            <p:cNvSpPr>
              <a:spLocks noChangeShapeType="1"/>
            </p:cNvSpPr>
            <p:nvPr/>
          </p:nvSpPr>
          <p:spPr bwMode="auto">
            <a:xfrm>
              <a:off x="3071" y="1589"/>
              <a:ext cx="20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32" name="Line 131"/>
            <p:cNvSpPr>
              <a:spLocks noChangeShapeType="1"/>
            </p:cNvSpPr>
            <p:nvPr/>
          </p:nvSpPr>
          <p:spPr bwMode="auto">
            <a:xfrm>
              <a:off x="3091" y="1589"/>
              <a:ext cx="1" cy="8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33" name="Line 132"/>
            <p:cNvSpPr>
              <a:spLocks noChangeShapeType="1"/>
            </p:cNvSpPr>
            <p:nvPr/>
          </p:nvSpPr>
          <p:spPr bwMode="auto">
            <a:xfrm>
              <a:off x="3091" y="1597"/>
              <a:ext cx="4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34" name="Line 133"/>
            <p:cNvSpPr>
              <a:spLocks noChangeShapeType="1"/>
            </p:cNvSpPr>
            <p:nvPr/>
          </p:nvSpPr>
          <p:spPr bwMode="auto">
            <a:xfrm>
              <a:off x="3095" y="1597"/>
              <a:ext cx="1" cy="8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35" name="Line 134"/>
            <p:cNvSpPr>
              <a:spLocks noChangeShapeType="1"/>
            </p:cNvSpPr>
            <p:nvPr/>
          </p:nvSpPr>
          <p:spPr bwMode="auto">
            <a:xfrm>
              <a:off x="3095" y="1605"/>
              <a:ext cx="15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36" name="Line 135"/>
            <p:cNvSpPr>
              <a:spLocks noChangeShapeType="1"/>
            </p:cNvSpPr>
            <p:nvPr/>
          </p:nvSpPr>
          <p:spPr bwMode="auto">
            <a:xfrm>
              <a:off x="3110" y="1605"/>
              <a:ext cx="1" cy="9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37" name="Line 136"/>
            <p:cNvSpPr>
              <a:spLocks noChangeShapeType="1"/>
            </p:cNvSpPr>
            <p:nvPr/>
          </p:nvSpPr>
          <p:spPr bwMode="auto">
            <a:xfrm>
              <a:off x="3110" y="1614"/>
              <a:ext cx="105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38" name="Line 137"/>
            <p:cNvSpPr>
              <a:spLocks noChangeShapeType="1"/>
            </p:cNvSpPr>
            <p:nvPr/>
          </p:nvSpPr>
          <p:spPr bwMode="auto">
            <a:xfrm>
              <a:off x="3215" y="1614"/>
              <a:ext cx="1" cy="12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39" name="Line 138"/>
            <p:cNvSpPr>
              <a:spLocks noChangeShapeType="1"/>
            </p:cNvSpPr>
            <p:nvPr/>
          </p:nvSpPr>
          <p:spPr bwMode="auto">
            <a:xfrm>
              <a:off x="3215" y="1626"/>
              <a:ext cx="9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40" name="Line 139"/>
            <p:cNvSpPr>
              <a:spLocks noChangeShapeType="1"/>
            </p:cNvSpPr>
            <p:nvPr/>
          </p:nvSpPr>
          <p:spPr bwMode="auto">
            <a:xfrm>
              <a:off x="3224" y="1626"/>
              <a:ext cx="1" cy="13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41" name="Line 140"/>
            <p:cNvSpPr>
              <a:spLocks noChangeShapeType="1"/>
            </p:cNvSpPr>
            <p:nvPr/>
          </p:nvSpPr>
          <p:spPr bwMode="auto">
            <a:xfrm>
              <a:off x="3224" y="1639"/>
              <a:ext cx="1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42" name="Line 141"/>
            <p:cNvSpPr>
              <a:spLocks noChangeShapeType="1"/>
            </p:cNvSpPr>
            <p:nvPr/>
          </p:nvSpPr>
          <p:spPr bwMode="auto">
            <a:xfrm>
              <a:off x="3225" y="1639"/>
              <a:ext cx="1" cy="13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43" name="Line 142"/>
            <p:cNvSpPr>
              <a:spLocks noChangeShapeType="1"/>
            </p:cNvSpPr>
            <p:nvPr/>
          </p:nvSpPr>
          <p:spPr bwMode="auto">
            <a:xfrm>
              <a:off x="3225" y="1652"/>
              <a:ext cx="132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44" name="Line 143"/>
            <p:cNvSpPr>
              <a:spLocks noChangeShapeType="1"/>
            </p:cNvSpPr>
            <p:nvPr/>
          </p:nvSpPr>
          <p:spPr bwMode="auto">
            <a:xfrm>
              <a:off x="3357" y="1652"/>
              <a:ext cx="1" cy="16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45" name="Line 144"/>
            <p:cNvSpPr>
              <a:spLocks noChangeShapeType="1"/>
            </p:cNvSpPr>
            <p:nvPr/>
          </p:nvSpPr>
          <p:spPr bwMode="auto">
            <a:xfrm>
              <a:off x="3357" y="1668"/>
              <a:ext cx="17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46" name="Line 145"/>
            <p:cNvSpPr>
              <a:spLocks noChangeShapeType="1"/>
            </p:cNvSpPr>
            <p:nvPr/>
          </p:nvSpPr>
          <p:spPr bwMode="auto">
            <a:xfrm>
              <a:off x="3374" y="1668"/>
              <a:ext cx="1" cy="17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47" name="Line 146"/>
            <p:cNvSpPr>
              <a:spLocks noChangeShapeType="1"/>
            </p:cNvSpPr>
            <p:nvPr/>
          </p:nvSpPr>
          <p:spPr bwMode="auto">
            <a:xfrm>
              <a:off x="3374" y="1685"/>
              <a:ext cx="3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48" name="Line 147"/>
            <p:cNvSpPr>
              <a:spLocks noChangeShapeType="1"/>
            </p:cNvSpPr>
            <p:nvPr/>
          </p:nvSpPr>
          <p:spPr bwMode="auto">
            <a:xfrm>
              <a:off x="3377" y="1685"/>
              <a:ext cx="1" cy="17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49" name="Line 148"/>
            <p:cNvSpPr>
              <a:spLocks noChangeShapeType="1"/>
            </p:cNvSpPr>
            <p:nvPr/>
          </p:nvSpPr>
          <p:spPr bwMode="auto">
            <a:xfrm>
              <a:off x="3377" y="1702"/>
              <a:ext cx="18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50" name="Line 149"/>
            <p:cNvSpPr>
              <a:spLocks noChangeShapeType="1"/>
            </p:cNvSpPr>
            <p:nvPr/>
          </p:nvSpPr>
          <p:spPr bwMode="auto">
            <a:xfrm>
              <a:off x="3395" y="1702"/>
              <a:ext cx="1" cy="18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51" name="Line 150"/>
            <p:cNvSpPr>
              <a:spLocks noChangeShapeType="1"/>
            </p:cNvSpPr>
            <p:nvPr/>
          </p:nvSpPr>
          <p:spPr bwMode="auto">
            <a:xfrm>
              <a:off x="3395" y="1720"/>
              <a:ext cx="48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52" name="Line 151"/>
            <p:cNvSpPr>
              <a:spLocks noChangeShapeType="1"/>
            </p:cNvSpPr>
            <p:nvPr/>
          </p:nvSpPr>
          <p:spPr bwMode="auto">
            <a:xfrm>
              <a:off x="3443" y="1720"/>
              <a:ext cx="1" cy="18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53" name="Line 152"/>
            <p:cNvSpPr>
              <a:spLocks noChangeShapeType="1"/>
            </p:cNvSpPr>
            <p:nvPr/>
          </p:nvSpPr>
          <p:spPr bwMode="auto">
            <a:xfrm>
              <a:off x="3443" y="1738"/>
              <a:ext cx="1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54" name="Line 153"/>
            <p:cNvSpPr>
              <a:spLocks noChangeShapeType="1"/>
            </p:cNvSpPr>
            <p:nvPr/>
          </p:nvSpPr>
          <p:spPr bwMode="auto">
            <a:xfrm>
              <a:off x="3444" y="1738"/>
              <a:ext cx="1" cy="18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55" name="Line 154"/>
            <p:cNvSpPr>
              <a:spLocks noChangeShapeType="1"/>
            </p:cNvSpPr>
            <p:nvPr/>
          </p:nvSpPr>
          <p:spPr bwMode="auto">
            <a:xfrm>
              <a:off x="3444" y="1756"/>
              <a:ext cx="38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56" name="Line 155"/>
            <p:cNvSpPr>
              <a:spLocks noChangeShapeType="1"/>
            </p:cNvSpPr>
            <p:nvPr/>
          </p:nvSpPr>
          <p:spPr bwMode="auto">
            <a:xfrm>
              <a:off x="3482" y="1756"/>
              <a:ext cx="1" cy="20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57" name="Line 156"/>
            <p:cNvSpPr>
              <a:spLocks noChangeShapeType="1"/>
            </p:cNvSpPr>
            <p:nvPr/>
          </p:nvSpPr>
          <p:spPr bwMode="auto">
            <a:xfrm>
              <a:off x="3482" y="1776"/>
              <a:ext cx="19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58" name="Line 157"/>
            <p:cNvSpPr>
              <a:spLocks noChangeShapeType="1"/>
            </p:cNvSpPr>
            <p:nvPr/>
          </p:nvSpPr>
          <p:spPr bwMode="auto">
            <a:xfrm>
              <a:off x="3501" y="1776"/>
              <a:ext cx="1" cy="20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59" name="Line 158"/>
            <p:cNvSpPr>
              <a:spLocks noChangeShapeType="1"/>
            </p:cNvSpPr>
            <p:nvPr/>
          </p:nvSpPr>
          <p:spPr bwMode="auto">
            <a:xfrm>
              <a:off x="3501" y="1796"/>
              <a:ext cx="4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60" name="Line 159"/>
            <p:cNvSpPr>
              <a:spLocks noChangeShapeType="1"/>
            </p:cNvSpPr>
            <p:nvPr/>
          </p:nvSpPr>
          <p:spPr bwMode="auto">
            <a:xfrm>
              <a:off x="3505" y="1796"/>
              <a:ext cx="1" cy="20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61" name="Line 160"/>
            <p:cNvSpPr>
              <a:spLocks noChangeShapeType="1"/>
            </p:cNvSpPr>
            <p:nvPr/>
          </p:nvSpPr>
          <p:spPr bwMode="auto">
            <a:xfrm>
              <a:off x="3505" y="1816"/>
              <a:ext cx="7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62" name="Line 161"/>
            <p:cNvSpPr>
              <a:spLocks noChangeShapeType="1"/>
            </p:cNvSpPr>
            <p:nvPr/>
          </p:nvSpPr>
          <p:spPr bwMode="auto">
            <a:xfrm>
              <a:off x="3512" y="1816"/>
              <a:ext cx="1" cy="22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63" name="Line 162"/>
            <p:cNvSpPr>
              <a:spLocks noChangeShapeType="1"/>
            </p:cNvSpPr>
            <p:nvPr/>
          </p:nvSpPr>
          <p:spPr bwMode="auto">
            <a:xfrm>
              <a:off x="3512" y="1838"/>
              <a:ext cx="51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64" name="Line 163"/>
            <p:cNvSpPr>
              <a:spLocks noChangeShapeType="1"/>
            </p:cNvSpPr>
            <p:nvPr/>
          </p:nvSpPr>
          <p:spPr bwMode="auto">
            <a:xfrm>
              <a:off x="3563" y="1838"/>
              <a:ext cx="1" cy="26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65" name="Line 164"/>
            <p:cNvSpPr>
              <a:spLocks noChangeShapeType="1"/>
            </p:cNvSpPr>
            <p:nvPr/>
          </p:nvSpPr>
          <p:spPr bwMode="auto">
            <a:xfrm>
              <a:off x="3563" y="1864"/>
              <a:ext cx="140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66" name="Line 165"/>
            <p:cNvSpPr>
              <a:spLocks noChangeShapeType="1"/>
            </p:cNvSpPr>
            <p:nvPr/>
          </p:nvSpPr>
          <p:spPr bwMode="auto">
            <a:xfrm>
              <a:off x="3703" y="1864"/>
              <a:ext cx="1" cy="52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67" name="Line 166"/>
            <p:cNvSpPr>
              <a:spLocks noChangeShapeType="1"/>
            </p:cNvSpPr>
            <p:nvPr/>
          </p:nvSpPr>
          <p:spPr bwMode="auto">
            <a:xfrm>
              <a:off x="3703" y="1916"/>
              <a:ext cx="39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68" name="Line 167"/>
            <p:cNvSpPr>
              <a:spLocks noChangeShapeType="1"/>
            </p:cNvSpPr>
            <p:nvPr/>
          </p:nvSpPr>
          <p:spPr bwMode="auto">
            <a:xfrm>
              <a:off x="3742" y="1916"/>
              <a:ext cx="1" cy="64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69" name="Line 168"/>
            <p:cNvSpPr>
              <a:spLocks noChangeShapeType="1"/>
            </p:cNvSpPr>
            <p:nvPr/>
          </p:nvSpPr>
          <p:spPr bwMode="auto">
            <a:xfrm>
              <a:off x="3742" y="1980"/>
              <a:ext cx="16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70" name="Line 169"/>
            <p:cNvSpPr>
              <a:spLocks noChangeShapeType="1"/>
            </p:cNvSpPr>
            <p:nvPr/>
          </p:nvSpPr>
          <p:spPr bwMode="auto">
            <a:xfrm>
              <a:off x="3758" y="1980"/>
              <a:ext cx="1" cy="72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71" name="Line 170"/>
            <p:cNvSpPr>
              <a:spLocks noChangeShapeType="1"/>
            </p:cNvSpPr>
            <p:nvPr/>
          </p:nvSpPr>
          <p:spPr bwMode="auto">
            <a:xfrm>
              <a:off x="3758" y="2052"/>
              <a:ext cx="335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73" name="Table 172"/>
          <p:cNvGraphicFramePr>
            <a:graphicFrameLocks noGrp="1"/>
          </p:cNvGraphicFramePr>
          <p:nvPr/>
        </p:nvGraphicFramePr>
        <p:xfrm>
          <a:off x="2971800" y="3657600"/>
          <a:ext cx="3429000" cy="1188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/>
                <a:gridCol w="1714500"/>
              </a:tblGrid>
              <a:tr h="34304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5 years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0.96 </a:t>
                      </a:r>
                      <a:r>
                        <a:rPr lang="en-US" b="1" u="sng" dirty="0" smtClean="0"/>
                        <a:t>+</a:t>
                      </a:r>
                      <a:r>
                        <a:rPr lang="en-US" b="1" u="none" dirty="0" smtClean="0"/>
                        <a:t> 0.01</a:t>
                      </a:r>
                      <a:endParaRPr lang="en-US" b="1" dirty="0"/>
                    </a:p>
                  </a:txBody>
                  <a:tcPr/>
                </a:tc>
              </a:tr>
              <a:tr h="34304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7.5 years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0.91 </a:t>
                      </a:r>
                      <a:r>
                        <a:rPr lang="en-US" b="1" u="sng" dirty="0" smtClean="0"/>
                        <a:t>+</a:t>
                      </a:r>
                      <a:r>
                        <a:rPr lang="en-US" b="1" u="none" dirty="0" smtClean="0"/>
                        <a:t> 0.02</a:t>
                      </a:r>
                      <a:endParaRPr lang="en-US" b="1" dirty="0"/>
                    </a:p>
                  </a:txBody>
                  <a:tcPr/>
                </a:tc>
              </a:tr>
              <a:tr h="456904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 years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0.82 </a:t>
                      </a:r>
                      <a:r>
                        <a:rPr lang="en-US" b="1" u="sng" dirty="0" smtClean="0"/>
                        <a:t>+</a:t>
                      </a:r>
                      <a:r>
                        <a:rPr lang="en-US" b="1" u="none" dirty="0" smtClean="0"/>
                        <a:t> 0.03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533400"/>
            <a:ext cx="6781800" cy="7699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27277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Event-Free Survival</a:t>
            </a:r>
            <a:endParaRPr lang="en-US" sz="4400" b="1" dirty="0">
              <a:latin typeface="+mn-lt"/>
            </a:endParaRPr>
          </a:p>
        </p:txBody>
      </p:sp>
      <p:grpSp>
        <p:nvGrpSpPr>
          <p:cNvPr id="3" name="Group 7"/>
          <p:cNvGrpSpPr>
            <a:grpSpLocks noChangeAspect="1"/>
          </p:cNvGrpSpPr>
          <p:nvPr/>
        </p:nvGrpSpPr>
        <p:grpSpPr bwMode="auto">
          <a:xfrm>
            <a:off x="1447800" y="1651000"/>
            <a:ext cx="5713413" cy="4445000"/>
            <a:chOff x="1056" y="1152"/>
            <a:chExt cx="3455" cy="2688"/>
          </a:xfrm>
        </p:grpSpPr>
        <p:sp>
          <p:nvSpPr>
            <p:cNvPr id="11282" name="AutoShape 6"/>
            <p:cNvSpPr>
              <a:spLocks noChangeAspect="1" noChangeArrowheads="1" noTextEdit="1"/>
            </p:cNvSpPr>
            <p:nvPr/>
          </p:nvSpPr>
          <p:spPr bwMode="auto">
            <a:xfrm>
              <a:off x="1056" y="1152"/>
              <a:ext cx="3455" cy="2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Line 8"/>
            <p:cNvSpPr>
              <a:spLocks noChangeShapeType="1"/>
            </p:cNvSpPr>
            <p:nvPr/>
          </p:nvSpPr>
          <p:spPr bwMode="auto">
            <a:xfrm>
              <a:off x="1640" y="3470"/>
              <a:ext cx="34" cy="1"/>
            </a:xfrm>
            <a:prstGeom prst="line">
              <a:avLst/>
            </a:prstGeom>
            <a:noFill/>
            <a:ln w="6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Line 9"/>
            <p:cNvSpPr>
              <a:spLocks noChangeShapeType="1"/>
            </p:cNvSpPr>
            <p:nvPr/>
          </p:nvSpPr>
          <p:spPr bwMode="auto">
            <a:xfrm>
              <a:off x="1640" y="3260"/>
              <a:ext cx="34" cy="1"/>
            </a:xfrm>
            <a:prstGeom prst="line">
              <a:avLst/>
            </a:prstGeom>
            <a:noFill/>
            <a:ln w="6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Line 10"/>
            <p:cNvSpPr>
              <a:spLocks noChangeShapeType="1"/>
            </p:cNvSpPr>
            <p:nvPr/>
          </p:nvSpPr>
          <p:spPr bwMode="auto">
            <a:xfrm>
              <a:off x="1640" y="3050"/>
              <a:ext cx="34" cy="1"/>
            </a:xfrm>
            <a:prstGeom prst="line">
              <a:avLst/>
            </a:prstGeom>
            <a:noFill/>
            <a:ln w="6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Line 11"/>
            <p:cNvSpPr>
              <a:spLocks noChangeShapeType="1"/>
            </p:cNvSpPr>
            <p:nvPr/>
          </p:nvSpPr>
          <p:spPr bwMode="auto">
            <a:xfrm>
              <a:off x="1640" y="2840"/>
              <a:ext cx="34" cy="1"/>
            </a:xfrm>
            <a:prstGeom prst="line">
              <a:avLst/>
            </a:prstGeom>
            <a:noFill/>
            <a:ln w="6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Line 12"/>
            <p:cNvSpPr>
              <a:spLocks noChangeShapeType="1"/>
            </p:cNvSpPr>
            <p:nvPr/>
          </p:nvSpPr>
          <p:spPr bwMode="auto">
            <a:xfrm>
              <a:off x="1640" y="2630"/>
              <a:ext cx="34" cy="1"/>
            </a:xfrm>
            <a:prstGeom prst="line">
              <a:avLst/>
            </a:prstGeom>
            <a:noFill/>
            <a:ln w="6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Line 13"/>
            <p:cNvSpPr>
              <a:spLocks noChangeShapeType="1"/>
            </p:cNvSpPr>
            <p:nvPr/>
          </p:nvSpPr>
          <p:spPr bwMode="auto">
            <a:xfrm>
              <a:off x="1640" y="2419"/>
              <a:ext cx="34" cy="1"/>
            </a:xfrm>
            <a:prstGeom prst="line">
              <a:avLst/>
            </a:prstGeom>
            <a:noFill/>
            <a:ln w="6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Line 14"/>
            <p:cNvSpPr>
              <a:spLocks noChangeShapeType="1"/>
            </p:cNvSpPr>
            <p:nvPr/>
          </p:nvSpPr>
          <p:spPr bwMode="auto">
            <a:xfrm>
              <a:off x="1640" y="2209"/>
              <a:ext cx="34" cy="1"/>
            </a:xfrm>
            <a:prstGeom prst="line">
              <a:avLst/>
            </a:prstGeom>
            <a:noFill/>
            <a:ln w="6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Line 15"/>
            <p:cNvSpPr>
              <a:spLocks noChangeShapeType="1"/>
            </p:cNvSpPr>
            <p:nvPr/>
          </p:nvSpPr>
          <p:spPr bwMode="auto">
            <a:xfrm>
              <a:off x="1640" y="1999"/>
              <a:ext cx="34" cy="1"/>
            </a:xfrm>
            <a:prstGeom prst="line">
              <a:avLst/>
            </a:prstGeom>
            <a:noFill/>
            <a:ln w="6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1" name="Line 16"/>
            <p:cNvSpPr>
              <a:spLocks noChangeShapeType="1"/>
            </p:cNvSpPr>
            <p:nvPr/>
          </p:nvSpPr>
          <p:spPr bwMode="auto">
            <a:xfrm>
              <a:off x="1640" y="1789"/>
              <a:ext cx="34" cy="1"/>
            </a:xfrm>
            <a:prstGeom prst="line">
              <a:avLst/>
            </a:prstGeom>
            <a:noFill/>
            <a:ln w="6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Line 17"/>
            <p:cNvSpPr>
              <a:spLocks noChangeShapeType="1"/>
            </p:cNvSpPr>
            <p:nvPr/>
          </p:nvSpPr>
          <p:spPr bwMode="auto">
            <a:xfrm>
              <a:off x="1640" y="1579"/>
              <a:ext cx="34" cy="1"/>
            </a:xfrm>
            <a:prstGeom prst="line">
              <a:avLst/>
            </a:prstGeom>
            <a:noFill/>
            <a:ln w="6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Line 18"/>
            <p:cNvSpPr>
              <a:spLocks noChangeShapeType="1"/>
            </p:cNvSpPr>
            <p:nvPr/>
          </p:nvSpPr>
          <p:spPr bwMode="auto">
            <a:xfrm>
              <a:off x="1640" y="1367"/>
              <a:ext cx="34" cy="1"/>
            </a:xfrm>
            <a:prstGeom prst="line">
              <a:avLst/>
            </a:prstGeom>
            <a:noFill/>
            <a:ln w="6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4" name="Line 19"/>
            <p:cNvSpPr>
              <a:spLocks noChangeShapeType="1"/>
            </p:cNvSpPr>
            <p:nvPr/>
          </p:nvSpPr>
          <p:spPr bwMode="auto">
            <a:xfrm>
              <a:off x="1674" y="1367"/>
              <a:ext cx="1" cy="2103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5" name="Rectangle 20"/>
            <p:cNvSpPr>
              <a:spLocks noChangeArrowheads="1"/>
            </p:cNvSpPr>
            <p:nvPr/>
          </p:nvSpPr>
          <p:spPr bwMode="auto">
            <a:xfrm>
              <a:off x="1368" y="3408"/>
              <a:ext cx="15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0.0</a:t>
              </a:r>
              <a:endParaRPr lang="en-US" b="1"/>
            </a:p>
          </p:txBody>
        </p:sp>
        <p:sp>
          <p:nvSpPr>
            <p:cNvPr id="11296" name="Rectangle 21"/>
            <p:cNvSpPr>
              <a:spLocks noChangeArrowheads="1"/>
            </p:cNvSpPr>
            <p:nvPr/>
          </p:nvSpPr>
          <p:spPr bwMode="auto">
            <a:xfrm>
              <a:off x="1368" y="3197"/>
              <a:ext cx="15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0.1</a:t>
              </a:r>
              <a:endParaRPr lang="en-US" b="1"/>
            </a:p>
          </p:txBody>
        </p:sp>
        <p:sp>
          <p:nvSpPr>
            <p:cNvPr id="11297" name="Rectangle 22"/>
            <p:cNvSpPr>
              <a:spLocks noChangeArrowheads="1"/>
            </p:cNvSpPr>
            <p:nvPr/>
          </p:nvSpPr>
          <p:spPr bwMode="auto">
            <a:xfrm>
              <a:off x="1368" y="2987"/>
              <a:ext cx="15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0.2</a:t>
              </a:r>
              <a:endParaRPr lang="en-US" b="1"/>
            </a:p>
          </p:txBody>
        </p:sp>
        <p:sp>
          <p:nvSpPr>
            <p:cNvPr id="11298" name="Rectangle 23"/>
            <p:cNvSpPr>
              <a:spLocks noChangeArrowheads="1"/>
            </p:cNvSpPr>
            <p:nvPr/>
          </p:nvSpPr>
          <p:spPr bwMode="auto">
            <a:xfrm>
              <a:off x="1368" y="2777"/>
              <a:ext cx="15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0.3</a:t>
              </a:r>
              <a:endParaRPr lang="en-US" b="1"/>
            </a:p>
          </p:txBody>
        </p:sp>
        <p:sp>
          <p:nvSpPr>
            <p:cNvPr id="11299" name="Rectangle 24"/>
            <p:cNvSpPr>
              <a:spLocks noChangeArrowheads="1"/>
            </p:cNvSpPr>
            <p:nvPr/>
          </p:nvSpPr>
          <p:spPr bwMode="auto">
            <a:xfrm>
              <a:off x="1368" y="2567"/>
              <a:ext cx="15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0.4</a:t>
              </a:r>
              <a:endParaRPr lang="en-US" b="1"/>
            </a:p>
          </p:txBody>
        </p:sp>
        <p:sp>
          <p:nvSpPr>
            <p:cNvPr id="11300" name="Rectangle 25"/>
            <p:cNvSpPr>
              <a:spLocks noChangeArrowheads="1"/>
            </p:cNvSpPr>
            <p:nvPr/>
          </p:nvSpPr>
          <p:spPr bwMode="auto">
            <a:xfrm>
              <a:off x="1368" y="2357"/>
              <a:ext cx="15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0.5</a:t>
              </a:r>
              <a:endParaRPr lang="en-US" b="1"/>
            </a:p>
          </p:txBody>
        </p:sp>
        <p:sp>
          <p:nvSpPr>
            <p:cNvPr id="11301" name="Rectangle 26"/>
            <p:cNvSpPr>
              <a:spLocks noChangeArrowheads="1"/>
            </p:cNvSpPr>
            <p:nvPr/>
          </p:nvSpPr>
          <p:spPr bwMode="auto">
            <a:xfrm>
              <a:off x="1368" y="2146"/>
              <a:ext cx="15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0.6</a:t>
              </a:r>
              <a:endParaRPr lang="en-US" b="1"/>
            </a:p>
          </p:txBody>
        </p:sp>
        <p:sp>
          <p:nvSpPr>
            <p:cNvPr id="11302" name="Rectangle 27"/>
            <p:cNvSpPr>
              <a:spLocks noChangeArrowheads="1"/>
            </p:cNvSpPr>
            <p:nvPr/>
          </p:nvSpPr>
          <p:spPr bwMode="auto">
            <a:xfrm>
              <a:off x="1368" y="1936"/>
              <a:ext cx="15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0.7</a:t>
              </a:r>
              <a:endParaRPr lang="en-US" b="1"/>
            </a:p>
          </p:txBody>
        </p:sp>
        <p:sp>
          <p:nvSpPr>
            <p:cNvPr id="11303" name="Rectangle 28"/>
            <p:cNvSpPr>
              <a:spLocks noChangeArrowheads="1"/>
            </p:cNvSpPr>
            <p:nvPr/>
          </p:nvSpPr>
          <p:spPr bwMode="auto">
            <a:xfrm>
              <a:off x="1368" y="1726"/>
              <a:ext cx="15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0.8</a:t>
              </a:r>
              <a:endParaRPr lang="en-US" b="1"/>
            </a:p>
          </p:txBody>
        </p:sp>
        <p:sp>
          <p:nvSpPr>
            <p:cNvPr id="11304" name="Rectangle 29"/>
            <p:cNvSpPr>
              <a:spLocks noChangeArrowheads="1"/>
            </p:cNvSpPr>
            <p:nvPr/>
          </p:nvSpPr>
          <p:spPr bwMode="auto">
            <a:xfrm>
              <a:off x="1368" y="1516"/>
              <a:ext cx="15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0.9</a:t>
              </a:r>
              <a:endParaRPr lang="en-US" b="1"/>
            </a:p>
          </p:txBody>
        </p:sp>
        <p:sp>
          <p:nvSpPr>
            <p:cNvPr id="11305" name="Rectangle 30"/>
            <p:cNvSpPr>
              <a:spLocks noChangeArrowheads="1"/>
            </p:cNvSpPr>
            <p:nvPr/>
          </p:nvSpPr>
          <p:spPr bwMode="auto">
            <a:xfrm>
              <a:off x="1368" y="1306"/>
              <a:ext cx="15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1.0</a:t>
              </a:r>
              <a:endParaRPr lang="en-US" b="1"/>
            </a:p>
          </p:txBody>
        </p:sp>
        <p:sp>
          <p:nvSpPr>
            <p:cNvPr id="11306" name="Line 31"/>
            <p:cNvSpPr>
              <a:spLocks noChangeShapeType="1"/>
            </p:cNvSpPr>
            <p:nvPr/>
          </p:nvSpPr>
          <p:spPr bwMode="auto">
            <a:xfrm>
              <a:off x="1674" y="3470"/>
              <a:ext cx="1" cy="33"/>
            </a:xfrm>
            <a:prstGeom prst="line">
              <a:avLst/>
            </a:prstGeom>
            <a:noFill/>
            <a:ln w="6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7" name="Line 32"/>
            <p:cNvSpPr>
              <a:spLocks noChangeShapeType="1"/>
            </p:cNvSpPr>
            <p:nvPr/>
          </p:nvSpPr>
          <p:spPr bwMode="auto">
            <a:xfrm>
              <a:off x="2059" y="3470"/>
              <a:ext cx="1" cy="33"/>
            </a:xfrm>
            <a:prstGeom prst="line">
              <a:avLst/>
            </a:prstGeom>
            <a:noFill/>
            <a:ln w="6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8" name="Line 33"/>
            <p:cNvSpPr>
              <a:spLocks noChangeShapeType="1"/>
            </p:cNvSpPr>
            <p:nvPr/>
          </p:nvSpPr>
          <p:spPr bwMode="auto">
            <a:xfrm>
              <a:off x="2444" y="3470"/>
              <a:ext cx="1" cy="33"/>
            </a:xfrm>
            <a:prstGeom prst="line">
              <a:avLst/>
            </a:prstGeom>
            <a:noFill/>
            <a:ln w="6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9" name="Line 34"/>
            <p:cNvSpPr>
              <a:spLocks noChangeShapeType="1"/>
            </p:cNvSpPr>
            <p:nvPr/>
          </p:nvSpPr>
          <p:spPr bwMode="auto">
            <a:xfrm>
              <a:off x="2828" y="3470"/>
              <a:ext cx="1" cy="33"/>
            </a:xfrm>
            <a:prstGeom prst="line">
              <a:avLst/>
            </a:prstGeom>
            <a:noFill/>
            <a:ln w="6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0" name="Line 35"/>
            <p:cNvSpPr>
              <a:spLocks noChangeShapeType="1"/>
            </p:cNvSpPr>
            <p:nvPr/>
          </p:nvSpPr>
          <p:spPr bwMode="auto">
            <a:xfrm>
              <a:off x="3213" y="3470"/>
              <a:ext cx="1" cy="33"/>
            </a:xfrm>
            <a:prstGeom prst="line">
              <a:avLst/>
            </a:prstGeom>
            <a:noFill/>
            <a:ln w="6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1" name="Line 36"/>
            <p:cNvSpPr>
              <a:spLocks noChangeShapeType="1"/>
            </p:cNvSpPr>
            <p:nvPr/>
          </p:nvSpPr>
          <p:spPr bwMode="auto">
            <a:xfrm>
              <a:off x="3598" y="3470"/>
              <a:ext cx="1" cy="33"/>
            </a:xfrm>
            <a:prstGeom prst="line">
              <a:avLst/>
            </a:prstGeom>
            <a:noFill/>
            <a:ln w="6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2" name="Line 37"/>
            <p:cNvSpPr>
              <a:spLocks noChangeShapeType="1"/>
            </p:cNvSpPr>
            <p:nvPr/>
          </p:nvSpPr>
          <p:spPr bwMode="auto">
            <a:xfrm>
              <a:off x="3982" y="3470"/>
              <a:ext cx="1" cy="33"/>
            </a:xfrm>
            <a:prstGeom prst="line">
              <a:avLst/>
            </a:prstGeom>
            <a:noFill/>
            <a:ln w="6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3" name="Line 38"/>
            <p:cNvSpPr>
              <a:spLocks noChangeShapeType="1"/>
            </p:cNvSpPr>
            <p:nvPr/>
          </p:nvSpPr>
          <p:spPr bwMode="auto">
            <a:xfrm>
              <a:off x="4367" y="3470"/>
              <a:ext cx="1" cy="33"/>
            </a:xfrm>
            <a:prstGeom prst="line">
              <a:avLst/>
            </a:prstGeom>
            <a:noFill/>
            <a:ln w="6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4" name="Line 39"/>
            <p:cNvSpPr>
              <a:spLocks noChangeShapeType="1"/>
            </p:cNvSpPr>
            <p:nvPr/>
          </p:nvSpPr>
          <p:spPr bwMode="auto">
            <a:xfrm flipH="1">
              <a:off x="1674" y="3470"/>
              <a:ext cx="2693" cy="1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5" name="Rectangle 40"/>
            <p:cNvSpPr>
              <a:spLocks noChangeArrowheads="1"/>
            </p:cNvSpPr>
            <p:nvPr/>
          </p:nvSpPr>
          <p:spPr bwMode="auto">
            <a:xfrm>
              <a:off x="1614" y="3531"/>
              <a:ext cx="63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0</a:t>
              </a:r>
              <a:endParaRPr lang="en-US" b="1"/>
            </a:p>
          </p:txBody>
        </p:sp>
        <p:sp>
          <p:nvSpPr>
            <p:cNvPr id="11316" name="Rectangle 41"/>
            <p:cNvSpPr>
              <a:spLocks noChangeArrowheads="1"/>
            </p:cNvSpPr>
            <p:nvPr/>
          </p:nvSpPr>
          <p:spPr bwMode="auto">
            <a:xfrm>
              <a:off x="1999" y="3531"/>
              <a:ext cx="63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2</a:t>
              </a:r>
              <a:endParaRPr lang="en-US" b="1"/>
            </a:p>
          </p:txBody>
        </p:sp>
        <p:sp>
          <p:nvSpPr>
            <p:cNvPr id="11317" name="Rectangle 42"/>
            <p:cNvSpPr>
              <a:spLocks noChangeArrowheads="1"/>
            </p:cNvSpPr>
            <p:nvPr/>
          </p:nvSpPr>
          <p:spPr bwMode="auto">
            <a:xfrm>
              <a:off x="2384" y="3531"/>
              <a:ext cx="63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4</a:t>
              </a:r>
              <a:endParaRPr lang="en-US" b="1"/>
            </a:p>
          </p:txBody>
        </p:sp>
        <p:sp>
          <p:nvSpPr>
            <p:cNvPr id="11318" name="Rectangle 43"/>
            <p:cNvSpPr>
              <a:spLocks noChangeArrowheads="1"/>
            </p:cNvSpPr>
            <p:nvPr/>
          </p:nvSpPr>
          <p:spPr bwMode="auto">
            <a:xfrm>
              <a:off x="2768" y="3531"/>
              <a:ext cx="63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6</a:t>
              </a:r>
              <a:endParaRPr lang="en-US" b="1"/>
            </a:p>
          </p:txBody>
        </p:sp>
        <p:sp>
          <p:nvSpPr>
            <p:cNvPr id="11319" name="Rectangle 44"/>
            <p:cNvSpPr>
              <a:spLocks noChangeArrowheads="1"/>
            </p:cNvSpPr>
            <p:nvPr/>
          </p:nvSpPr>
          <p:spPr bwMode="auto">
            <a:xfrm>
              <a:off x="3153" y="3531"/>
              <a:ext cx="63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8</a:t>
              </a:r>
              <a:endParaRPr lang="en-US" b="1"/>
            </a:p>
          </p:txBody>
        </p:sp>
        <p:sp>
          <p:nvSpPr>
            <p:cNvPr id="11320" name="Rectangle 45"/>
            <p:cNvSpPr>
              <a:spLocks noChangeArrowheads="1"/>
            </p:cNvSpPr>
            <p:nvPr/>
          </p:nvSpPr>
          <p:spPr bwMode="auto">
            <a:xfrm>
              <a:off x="3505" y="3531"/>
              <a:ext cx="125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10</a:t>
              </a:r>
              <a:endParaRPr lang="en-US" b="1"/>
            </a:p>
          </p:txBody>
        </p:sp>
        <p:sp>
          <p:nvSpPr>
            <p:cNvPr id="11321" name="Rectangle 46"/>
            <p:cNvSpPr>
              <a:spLocks noChangeArrowheads="1"/>
            </p:cNvSpPr>
            <p:nvPr/>
          </p:nvSpPr>
          <p:spPr bwMode="auto">
            <a:xfrm>
              <a:off x="3889" y="3531"/>
              <a:ext cx="125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12</a:t>
              </a:r>
              <a:endParaRPr lang="en-US" b="1"/>
            </a:p>
          </p:txBody>
        </p:sp>
        <p:sp>
          <p:nvSpPr>
            <p:cNvPr id="11322" name="Rectangle 47"/>
            <p:cNvSpPr>
              <a:spLocks noChangeArrowheads="1"/>
            </p:cNvSpPr>
            <p:nvPr/>
          </p:nvSpPr>
          <p:spPr bwMode="auto">
            <a:xfrm>
              <a:off x="4274" y="3531"/>
              <a:ext cx="125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14</a:t>
              </a:r>
              <a:endParaRPr lang="en-US" b="1"/>
            </a:p>
          </p:txBody>
        </p:sp>
        <p:sp>
          <p:nvSpPr>
            <p:cNvPr id="11323" name="Rectangle 48"/>
            <p:cNvSpPr>
              <a:spLocks noChangeArrowheads="1"/>
            </p:cNvSpPr>
            <p:nvPr/>
          </p:nvSpPr>
          <p:spPr bwMode="auto">
            <a:xfrm>
              <a:off x="2597" y="3650"/>
              <a:ext cx="69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TIME</a:t>
              </a:r>
              <a:r>
                <a:rPr lang="en-US" sz="1600">
                  <a:solidFill>
                    <a:srgbClr val="000000"/>
                  </a:solidFill>
                </a:rPr>
                <a:t> (</a:t>
              </a:r>
              <a:r>
                <a:rPr lang="en-US" sz="1600" b="1">
                  <a:solidFill>
                    <a:srgbClr val="000000"/>
                  </a:solidFill>
                </a:rPr>
                <a:t>YRS</a:t>
              </a:r>
              <a:r>
                <a:rPr lang="en-US" sz="1600">
                  <a:solidFill>
                    <a:srgbClr val="000000"/>
                  </a:solidFill>
                </a:rPr>
                <a:t>)</a:t>
              </a:r>
              <a:endParaRPr lang="en-US"/>
            </a:p>
          </p:txBody>
        </p:sp>
        <p:sp>
          <p:nvSpPr>
            <p:cNvPr id="11324" name="Rectangle 49"/>
            <p:cNvSpPr>
              <a:spLocks noChangeArrowheads="1"/>
            </p:cNvSpPr>
            <p:nvPr/>
          </p:nvSpPr>
          <p:spPr bwMode="auto">
            <a:xfrm rot="-5400000">
              <a:off x="959" y="2341"/>
              <a:ext cx="50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Survival</a:t>
              </a:r>
              <a:endParaRPr lang="en-US" b="1"/>
            </a:p>
          </p:txBody>
        </p:sp>
        <p:sp>
          <p:nvSpPr>
            <p:cNvPr id="11325" name="Line 50"/>
            <p:cNvSpPr>
              <a:spLocks noChangeShapeType="1"/>
            </p:cNvSpPr>
            <p:nvPr/>
          </p:nvSpPr>
          <p:spPr bwMode="auto">
            <a:xfrm>
              <a:off x="1674" y="1367"/>
              <a:ext cx="5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6" name="Line 51"/>
            <p:cNvSpPr>
              <a:spLocks noChangeShapeType="1"/>
            </p:cNvSpPr>
            <p:nvPr/>
          </p:nvSpPr>
          <p:spPr bwMode="auto">
            <a:xfrm>
              <a:off x="1679" y="1367"/>
              <a:ext cx="1" cy="4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7" name="Line 52"/>
            <p:cNvSpPr>
              <a:spLocks noChangeShapeType="1"/>
            </p:cNvSpPr>
            <p:nvPr/>
          </p:nvSpPr>
          <p:spPr bwMode="auto">
            <a:xfrm>
              <a:off x="1679" y="1371"/>
              <a:ext cx="3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8" name="Line 53"/>
            <p:cNvSpPr>
              <a:spLocks noChangeShapeType="1"/>
            </p:cNvSpPr>
            <p:nvPr/>
          </p:nvSpPr>
          <p:spPr bwMode="auto">
            <a:xfrm>
              <a:off x="1682" y="1371"/>
              <a:ext cx="1" cy="5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9" name="Line 54"/>
            <p:cNvSpPr>
              <a:spLocks noChangeShapeType="1"/>
            </p:cNvSpPr>
            <p:nvPr/>
          </p:nvSpPr>
          <p:spPr bwMode="auto">
            <a:xfrm>
              <a:off x="1682" y="1376"/>
              <a:ext cx="6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0" name="Line 55"/>
            <p:cNvSpPr>
              <a:spLocks noChangeShapeType="1"/>
            </p:cNvSpPr>
            <p:nvPr/>
          </p:nvSpPr>
          <p:spPr bwMode="auto">
            <a:xfrm>
              <a:off x="1688" y="1376"/>
              <a:ext cx="1" cy="4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1" name="Line 56"/>
            <p:cNvSpPr>
              <a:spLocks noChangeShapeType="1"/>
            </p:cNvSpPr>
            <p:nvPr/>
          </p:nvSpPr>
          <p:spPr bwMode="auto">
            <a:xfrm>
              <a:off x="1688" y="1380"/>
              <a:ext cx="25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2" name="Line 57"/>
            <p:cNvSpPr>
              <a:spLocks noChangeShapeType="1"/>
            </p:cNvSpPr>
            <p:nvPr/>
          </p:nvSpPr>
          <p:spPr bwMode="auto">
            <a:xfrm>
              <a:off x="1713" y="1380"/>
              <a:ext cx="1" cy="4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3" name="Line 58"/>
            <p:cNvSpPr>
              <a:spLocks noChangeShapeType="1"/>
            </p:cNvSpPr>
            <p:nvPr/>
          </p:nvSpPr>
          <p:spPr bwMode="auto">
            <a:xfrm>
              <a:off x="1713" y="1384"/>
              <a:ext cx="42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4" name="Line 59"/>
            <p:cNvSpPr>
              <a:spLocks noChangeShapeType="1"/>
            </p:cNvSpPr>
            <p:nvPr/>
          </p:nvSpPr>
          <p:spPr bwMode="auto">
            <a:xfrm>
              <a:off x="1755" y="1384"/>
              <a:ext cx="1" cy="4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5" name="Line 60"/>
            <p:cNvSpPr>
              <a:spLocks noChangeShapeType="1"/>
            </p:cNvSpPr>
            <p:nvPr/>
          </p:nvSpPr>
          <p:spPr bwMode="auto">
            <a:xfrm>
              <a:off x="1755" y="1388"/>
              <a:ext cx="2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6" name="Line 61"/>
            <p:cNvSpPr>
              <a:spLocks noChangeShapeType="1"/>
            </p:cNvSpPr>
            <p:nvPr/>
          </p:nvSpPr>
          <p:spPr bwMode="auto">
            <a:xfrm>
              <a:off x="1757" y="1388"/>
              <a:ext cx="1" cy="4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7" name="Line 62"/>
            <p:cNvSpPr>
              <a:spLocks noChangeShapeType="1"/>
            </p:cNvSpPr>
            <p:nvPr/>
          </p:nvSpPr>
          <p:spPr bwMode="auto">
            <a:xfrm>
              <a:off x="1757" y="1392"/>
              <a:ext cx="24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8" name="Line 63"/>
            <p:cNvSpPr>
              <a:spLocks noChangeShapeType="1"/>
            </p:cNvSpPr>
            <p:nvPr/>
          </p:nvSpPr>
          <p:spPr bwMode="auto">
            <a:xfrm>
              <a:off x="1781" y="1392"/>
              <a:ext cx="1" cy="4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9" name="Line 64"/>
            <p:cNvSpPr>
              <a:spLocks noChangeShapeType="1"/>
            </p:cNvSpPr>
            <p:nvPr/>
          </p:nvSpPr>
          <p:spPr bwMode="auto">
            <a:xfrm>
              <a:off x="1781" y="1396"/>
              <a:ext cx="14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0" name="Line 65"/>
            <p:cNvSpPr>
              <a:spLocks noChangeShapeType="1"/>
            </p:cNvSpPr>
            <p:nvPr/>
          </p:nvSpPr>
          <p:spPr bwMode="auto">
            <a:xfrm>
              <a:off x="1795" y="1396"/>
              <a:ext cx="1" cy="4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1" name="Line 66"/>
            <p:cNvSpPr>
              <a:spLocks noChangeShapeType="1"/>
            </p:cNvSpPr>
            <p:nvPr/>
          </p:nvSpPr>
          <p:spPr bwMode="auto">
            <a:xfrm>
              <a:off x="1795" y="1400"/>
              <a:ext cx="219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2" name="Line 67"/>
            <p:cNvSpPr>
              <a:spLocks noChangeShapeType="1"/>
            </p:cNvSpPr>
            <p:nvPr/>
          </p:nvSpPr>
          <p:spPr bwMode="auto">
            <a:xfrm>
              <a:off x="2014" y="1400"/>
              <a:ext cx="1" cy="5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3" name="Line 68"/>
            <p:cNvSpPr>
              <a:spLocks noChangeShapeType="1"/>
            </p:cNvSpPr>
            <p:nvPr/>
          </p:nvSpPr>
          <p:spPr bwMode="auto">
            <a:xfrm>
              <a:off x="2014" y="1405"/>
              <a:ext cx="169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4" name="Line 69"/>
            <p:cNvSpPr>
              <a:spLocks noChangeShapeType="1"/>
            </p:cNvSpPr>
            <p:nvPr/>
          </p:nvSpPr>
          <p:spPr bwMode="auto">
            <a:xfrm>
              <a:off x="2183" y="1405"/>
              <a:ext cx="1" cy="5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5" name="Line 70"/>
            <p:cNvSpPr>
              <a:spLocks noChangeShapeType="1"/>
            </p:cNvSpPr>
            <p:nvPr/>
          </p:nvSpPr>
          <p:spPr bwMode="auto">
            <a:xfrm>
              <a:off x="2183" y="1410"/>
              <a:ext cx="78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6" name="Line 71"/>
            <p:cNvSpPr>
              <a:spLocks noChangeShapeType="1"/>
            </p:cNvSpPr>
            <p:nvPr/>
          </p:nvSpPr>
          <p:spPr bwMode="auto">
            <a:xfrm>
              <a:off x="2261" y="1410"/>
              <a:ext cx="1" cy="5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7" name="Line 72"/>
            <p:cNvSpPr>
              <a:spLocks noChangeShapeType="1"/>
            </p:cNvSpPr>
            <p:nvPr/>
          </p:nvSpPr>
          <p:spPr bwMode="auto">
            <a:xfrm>
              <a:off x="2261" y="1415"/>
              <a:ext cx="2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8" name="Line 73"/>
            <p:cNvSpPr>
              <a:spLocks noChangeShapeType="1"/>
            </p:cNvSpPr>
            <p:nvPr/>
          </p:nvSpPr>
          <p:spPr bwMode="auto">
            <a:xfrm>
              <a:off x="2263" y="1415"/>
              <a:ext cx="1" cy="5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9" name="Line 74"/>
            <p:cNvSpPr>
              <a:spLocks noChangeShapeType="1"/>
            </p:cNvSpPr>
            <p:nvPr/>
          </p:nvSpPr>
          <p:spPr bwMode="auto">
            <a:xfrm>
              <a:off x="2263" y="1420"/>
              <a:ext cx="71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0" name="Line 75"/>
            <p:cNvSpPr>
              <a:spLocks noChangeShapeType="1"/>
            </p:cNvSpPr>
            <p:nvPr/>
          </p:nvSpPr>
          <p:spPr bwMode="auto">
            <a:xfrm>
              <a:off x="2334" y="1420"/>
              <a:ext cx="1" cy="5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1" name="Line 76"/>
            <p:cNvSpPr>
              <a:spLocks noChangeShapeType="1"/>
            </p:cNvSpPr>
            <p:nvPr/>
          </p:nvSpPr>
          <p:spPr bwMode="auto">
            <a:xfrm>
              <a:off x="2334" y="1425"/>
              <a:ext cx="18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2" name="Line 77"/>
            <p:cNvSpPr>
              <a:spLocks noChangeShapeType="1"/>
            </p:cNvSpPr>
            <p:nvPr/>
          </p:nvSpPr>
          <p:spPr bwMode="auto">
            <a:xfrm>
              <a:off x="2352" y="1425"/>
              <a:ext cx="1" cy="5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3" name="Line 78"/>
            <p:cNvSpPr>
              <a:spLocks noChangeShapeType="1"/>
            </p:cNvSpPr>
            <p:nvPr/>
          </p:nvSpPr>
          <p:spPr bwMode="auto">
            <a:xfrm>
              <a:off x="2352" y="1430"/>
              <a:ext cx="1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4" name="Line 79"/>
            <p:cNvSpPr>
              <a:spLocks noChangeShapeType="1"/>
            </p:cNvSpPr>
            <p:nvPr/>
          </p:nvSpPr>
          <p:spPr bwMode="auto">
            <a:xfrm>
              <a:off x="2352" y="1430"/>
              <a:ext cx="1" cy="5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5" name="Line 80"/>
            <p:cNvSpPr>
              <a:spLocks noChangeShapeType="1"/>
            </p:cNvSpPr>
            <p:nvPr/>
          </p:nvSpPr>
          <p:spPr bwMode="auto">
            <a:xfrm>
              <a:off x="2352" y="1435"/>
              <a:ext cx="13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6" name="Line 81"/>
            <p:cNvSpPr>
              <a:spLocks noChangeShapeType="1"/>
            </p:cNvSpPr>
            <p:nvPr/>
          </p:nvSpPr>
          <p:spPr bwMode="auto">
            <a:xfrm>
              <a:off x="2365" y="1435"/>
              <a:ext cx="1" cy="5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7" name="Line 82"/>
            <p:cNvSpPr>
              <a:spLocks noChangeShapeType="1"/>
            </p:cNvSpPr>
            <p:nvPr/>
          </p:nvSpPr>
          <p:spPr bwMode="auto">
            <a:xfrm>
              <a:off x="2365" y="1440"/>
              <a:ext cx="17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8" name="Line 83"/>
            <p:cNvSpPr>
              <a:spLocks noChangeShapeType="1"/>
            </p:cNvSpPr>
            <p:nvPr/>
          </p:nvSpPr>
          <p:spPr bwMode="auto">
            <a:xfrm>
              <a:off x="2382" y="1440"/>
              <a:ext cx="1" cy="5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9" name="Line 84"/>
            <p:cNvSpPr>
              <a:spLocks noChangeShapeType="1"/>
            </p:cNvSpPr>
            <p:nvPr/>
          </p:nvSpPr>
          <p:spPr bwMode="auto">
            <a:xfrm>
              <a:off x="2382" y="1445"/>
              <a:ext cx="8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0" name="Line 85"/>
            <p:cNvSpPr>
              <a:spLocks noChangeShapeType="1"/>
            </p:cNvSpPr>
            <p:nvPr/>
          </p:nvSpPr>
          <p:spPr bwMode="auto">
            <a:xfrm>
              <a:off x="2390" y="1445"/>
              <a:ext cx="1" cy="5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1" name="Line 86"/>
            <p:cNvSpPr>
              <a:spLocks noChangeShapeType="1"/>
            </p:cNvSpPr>
            <p:nvPr/>
          </p:nvSpPr>
          <p:spPr bwMode="auto">
            <a:xfrm>
              <a:off x="2390" y="1450"/>
              <a:ext cx="42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2" name="Line 87"/>
            <p:cNvSpPr>
              <a:spLocks noChangeShapeType="1"/>
            </p:cNvSpPr>
            <p:nvPr/>
          </p:nvSpPr>
          <p:spPr bwMode="auto">
            <a:xfrm>
              <a:off x="2432" y="1450"/>
              <a:ext cx="1" cy="5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3" name="Line 88"/>
            <p:cNvSpPr>
              <a:spLocks noChangeShapeType="1"/>
            </p:cNvSpPr>
            <p:nvPr/>
          </p:nvSpPr>
          <p:spPr bwMode="auto">
            <a:xfrm>
              <a:off x="2432" y="1455"/>
              <a:ext cx="146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4" name="Line 89"/>
            <p:cNvSpPr>
              <a:spLocks noChangeShapeType="1"/>
            </p:cNvSpPr>
            <p:nvPr/>
          </p:nvSpPr>
          <p:spPr bwMode="auto">
            <a:xfrm>
              <a:off x="2578" y="1455"/>
              <a:ext cx="1" cy="5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5" name="Line 90"/>
            <p:cNvSpPr>
              <a:spLocks noChangeShapeType="1"/>
            </p:cNvSpPr>
            <p:nvPr/>
          </p:nvSpPr>
          <p:spPr bwMode="auto">
            <a:xfrm>
              <a:off x="2578" y="1460"/>
              <a:ext cx="1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6" name="Line 91"/>
            <p:cNvSpPr>
              <a:spLocks noChangeShapeType="1"/>
            </p:cNvSpPr>
            <p:nvPr/>
          </p:nvSpPr>
          <p:spPr bwMode="auto">
            <a:xfrm>
              <a:off x="2579" y="1460"/>
              <a:ext cx="1" cy="5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7" name="Line 92"/>
            <p:cNvSpPr>
              <a:spLocks noChangeShapeType="1"/>
            </p:cNvSpPr>
            <p:nvPr/>
          </p:nvSpPr>
          <p:spPr bwMode="auto">
            <a:xfrm>
              <a:off x="2579" y="1465"/>
              <a:ext cx="20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8" name="Line 93"/>
            <p:cNvSpPr>
              <a:spLocks noChangeShapeType="1"/>
            </p:cNvSpPr>
            <p:nvPr/>
          </p:nvSpPr>
          <p:spPr bwMode="auto">
            <a:xfrm>
              <a:off x="2599" y="1465"/>
              <a:ext cx="1" cy="5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9" name="Line 94"/>
            <p:cNvSpPr>
              <a:spLocks noChangeShapeType="1"/>
            </p:cNvSpPr>
            <p:nvPr/>
          </p:nvSpPr>
          <p:spPr bwMode="auto">
            <a:xfrm>
              <a:off x="2599" y="1470"/>
              <a:ext cx="64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0" name="Line 95"/>
            <p:cNvSpPr>
              <a:spLocks noChangeShapeType="1"/>
            </p:cNvSpPr>
            <p:nvPr/>
          </p:nvSpPr>
          <p:spPr bwMode="auto">
            <a:xfrm>
              <a:off x="2663" y="1470"/>
              <a:ext cx="1" cy="5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1" name="Line 96"/>
            <p:cNvSpPr>
              <a:spLocks noChangeShapeType="1"/>
            </p:cNvSpPr>
            <p:nvPr/>
          </p:nvSpPr>
          <p:spPr bwMode="auto">
            <a:xfrm>
              <a:off x="2663" y="1475"/>
              <a:ext cx="6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2" name="Line 97"/>
            <p:cNvSpPr>
              <a:spLocks noChangeShapeType="1"/>
            </p:cNvSpPr>
            <p:nvPr/>
          </p:nvSpPr>
          <p:spPr bwMode="auto">
            <a:xfrm>
              <a:off x="2669" y="1475"/>
              <a:ext cx="1" cy="5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3" name="Line 98"/>
            <p:cNvSpPr>
              <a:spLocks noChangeShapeType="1"/>
            </p:cNvSpPr>
            <p:nvPr/>
          </p:nvSpPr>
          <p:spPr bwMode="auto">
            <a:xfrm>
              <a:off x="2669" y="1480"/>
              <a:ext cx="4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4" name="Line 99"/>
            <p:cNvSpPr>
              <a:spLocks noChangeShapeType="1"/>
            </p:cNvSpPr>
            <p:nvPr/>
          </p:nvSpPr>
          <p:spPr bwMode="auto">
            <a:xfrm>
              <a:off x="2673" y="1480"/>
              <a:ext cx="1" cy="6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5" name="Line 100"/>
            <p:cNvSpPr>
              <a:spLocks noChangeShapeType="1"/>
            </p:cNvSpPr>
            <p:nvPr/>
          </p:nvSpPr>
          <p:spPr bwMode="auto">
            <a:xfrm>
              <a:off x="2673" y="1486"/>
              <a:ext cx="16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6" name="Line 101"/>
            <p:cNvSpPr>
              <a:spLocks noChangeShapeType="1"/>
            </p:cNvSpPr>
            <p:nvPr/>
          </p:nvSpPr>
          <p:spPr bwMode="auto">
            <a:xfrm>
              <a:off x="2689" y="1486"/>
              <a:ext cx="1" cy="5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7" name="Line 102"/>
            <p:cNvSpPr>
              <a:spLocks noChangeShapeType="1"/>
            </p:cNvSpPr>
            <p:nvPr/>
          </p:nvSpPr>
          <p:spPr bwMode="auto">
            <a:xfrm>
              <a:off x="2689" y="1491"/>
              <a:ext cx="69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8" name="Line 103"/>
            <p:cNvSpPr>
              <a:spLocks noChangeShapeType="1"/>
            </p:cNvSpPr>
            <p:nvPr/>
          </p:nvSpPr>
          <p:spPr bwMode="auto">
            <a:xfrm>
              <a:off x="2758" y="1491"/>
              <a:ext cx="1" cy="5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9" name="Line 104"/>
            <p:cNvSpPr>
              <a:spLocks noChangeShapeType="1"/>
            </p:cNvSpPr>
            <p:nvPr/>
          </p:nvSpPr>
          <p:spPr bwMode="auto">
            <a:xfrm>
              <a:off x="2758" y="1496"/>
              <a:ext cx="13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0" name="Line 105"/>
            <p:cNvSpPr>
              <a:spLocks noChangeShapeType="1"/>
            </p:cNvSpPr>
            <p:nvPr/>
          </p:nvSpPr>
          <p:spPr bwMode="auto">
            <a:xfrm>
              <a:off x="2771" y="1496"/>
              <a:ext cx="1" cy="5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1" name="Line 106"/>
            <p:cNvSpPr>
              <a:spLocks noChangeShapeType="1"/>
            </p:cNvSpPr>
            <p:nvPr/>
          </p:nvSpPr>
          <p:spPr bwMode="auto">
            <a:xfrm>
              <a:off x="2771" y="1501"/>
              <a:ext cx="21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2" name="Line 107"/>
            <p:cNvSpPr>
              <a:spLocks noChangeShapeType="1"/>
            </p:cNvSpPr>
            <p:nvPr/>
          </p:nvSpPr>
          <p:spPr bwMode="auto">
            <a:xfrm>
              <a:off x="2792" y="1501"/>
              <a:ext cx="1" cy="5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3" name="Line 108"/>
            <p:cNvSpPr>
              <a:spLocks noChangeShapeType="1"/>
            </p:cNvSpPr>
            <p:nvPr/>
          </p:nvSpPr>
          <p:spPr bwMode="auto">
            <a:xfrm>
              <a:off x="2792" y="1506"/>
              <a:ext cx="48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4" name="Line 109"/>
            <p:cNvSpPr>
              <a:spLocks noChangeShapeType="1"/>
            </p:cNvSpPr>
            <p:nvPr/>
          </p:nvSpPr>
          <p:spPr bwMode="auto">
            <a:xfrm>
              <a:off x="2840" y="1506"/>
              <a:ext cx="1" cy="5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5" name="Line 110"/>
            <p:cNvSpPr>
              <a:spLocks noChangeShapeType="1"/>
            </p:cNvSpPr>
            <p:nvPr/>
          </p:nvSpPr>
          <p:spPr bwMode="auto">
            <a:xfrm>
              <a:off x="2840" y="1511"/>
              <a:ext cx="13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6" name="Line 111"/>
            <p:cNvSpPr>
              <a:spLocks noChangeShapeType="1"/>
            </p:cNvSpPr>
            <p:nvPr/>
          </p:nvSpPr>
          <p:spPr bwMode="auto">
            <a:xfrm>
              <a:off x="2853" y="1511"/>
              <a:ext cx="1" cy="5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7" name="Line 112"/>
            <p:cNvSpPr>
              <a:spLocks noChangeShapeType="1"/>
            </p:cNvSpPr>
            <p:nvPr/>
          </p:nvSpPr>
          <p:spPr bwMode="auto">
            <a:xfrm>
              <a:off x="2853" y="1516"/>
              <a:ext cx="51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8" name="Line 113"/>
            <p:cNvSpPr>
              <a:spLocks noChangeShapeType="1"/>
            </p:cNvSpPr>
            <p:nvPr/>
          </p:nvSpPr>
          <p:spPr bwMode="auto">
            <a:xfrm>
              <a:off x="2904" y="1516"/>
              <a:ext cx="1" cy="5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9" name="Line 114"/>
            <p:cNvSpPr>
              <a:spLocks noChangeShapeType="1"/>
            </p:cNvSpPr>
            <p:nvPr/>
          </p:nvSpPr>
          <p:spPr bwMode="auto">
            <a:xfrm>
              <a:off x="2904" y="1521"/>
              <a:ext cx="10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0" name="Line 115"/>
            <p:cNvSpPr>
              <a:spLocks noChangeShapeType="1"/>
            </p:cNvSpPr>
            <p:nvPr/>
          </p:nvSpPr>
          <p:spPr bwMode="auto">
            <a:xfrm>
              <a:off x="2914" y="1521"/>
              <a:ext cx="1" cy="5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1" name="Line 116"/>
            <p:cNvSpPr>
              <a:spLocks noChangeShapeType="1"/>
            </p:cNvSpPr>
            <p:nvPr/>
          </p:nvSpPr>
          <p:spPr bwMode="auto">
            <a:xfrm>
              <a:off x="2914" y="1526"/>
              <a:ext cx="4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2" name="Line 117"/>
            <p:cNvSpPr>
              <a:spLocks noChangeShapeType="1"/>
            </p:cNvSpPr>
            <p:nvPr/>
          </p:nvSpPr>
          <p:spPr bwMode="auto">
            <a:xfrm>
              <a:off x="2918" y="1526"/>
              <a:ext cx="1" cy="6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3" name="Line 118"/>
            <p:cNvSpPr>
              <a:spLocks noChangeShapeType="1"/>
            </p:cNvSpPr>
            <p:nvPr/>
          </p:nvSpPr>
          <p:spPr bwMode="auto">
            <a:xfrm>
              <a:off x="2918" y="1532"/>
              <a:ext cx="21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4" name="Line 119"/>
            <p:cNvSpPr>
              <a:spLocks noChangeShapeType="1"/>
            </p:cNvSpPr>
            <p:nvPr/>
          </p:nvSpPr>
          <p:spPr bwMode="auto">
            <a:xfrm>
              <a:off x="2939" y="1532"/>
              <a:ext cx="1" cy="5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5" name="Line 120"/>
            <p:cNvSpPr>
              <a:spLocks noChangeShapeType="1"/>
            </p:cNvSpPr>
            <p:nvPr/>
          </p:nvSpPr>
          <p:spPr bwMode="auto">
            <a:xfrm>
              <a:off x="2939" y="1537"/>
              <a:ext cx="31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6" name="Line 121"/>
            <p:cNvSpPr>
              <a:spLocks noChangeShapeType="1"/>
            </p:cNvSpPr>
            <p:nvPr/>
          </p:nvSpPr>
          <p:spPr bwMode="auto">
            <a:xfrm>
              <a:off x="2970" y="1537"/>
              <a:ext cx="1" cy="5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7" name="Line 122"/>
            <p:cNvSpPr>
              <a:spLocks noChangeShapeType="1"/>
            </p:cNvSpPr>
            <p:nvPr/>
          </p:nvSpPr>
          <p:spPr bwMode="auto">
            <a:xfrm>
              <a:off x="2970" y="1542"/>
              <a:ext cx="75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8" name="Line 123"/>
            <p:cNvSpPr>
              <a:spLocks noChangeShapeType="1"/>
            </p:cNvSpPr>
            <p:nvPr/>
          </p:nvSpPr>
          <p:spPr bwMode="auto">
            <a:xfrm>
              <a:off x="3045" y="1542"/>
              <a:ext cx="1" cy="5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9" name="Line 124"/>
            <p:cNvSpPr>
              <a:spLocks noChangeShapeType="1"/>
            </p:cNvSpPr>
            <p:nvPr/>
          </p:nvSpPr>
          <p:spPr bwMode="auto">
            <a:xfrm>
              <a:off x="3045" y="1547"/>
              <a:ext cx="68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00" name="Line 125"/>
            <p:cNvSpPr>
              <a:spLocks noChangeShapeType="1"/>
            </p:cNvSpPr>
            <p:nvPr/>
          </p:nvSpPr>
          <p:spPr bwMode="auto">
            <a:xfrm>
              <a:off x="3113" y="1547"/>
              <a:ext cx="1" cy="7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01" name="Line 126"/>
            <p:cNvSpPr>
              <a:spLocks noChangeShapeType="1"/>
            </p:cNvSpPr>
            <p:nvPr/>
          </p:nvSpPr>
          <p:spPr bwMode="auto">
            <a:xfrm>
              <a:off x="3113" y="1554"/>
              <a:ext cx="33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02" name="Line 127"/>
            <p:cNvSpPr>
              <a:spLocks noChangeShapeType="1"/>
            </p:cNvSpPr>
            <p:nvPr/>
          </p:nvSpPr>
          <p:spPr bwMode="auto">
            <a:xfrm>
              <a:off x="3146" y="1554"/>
              <a:ext cx="1" cy="6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03" name="Line 128"/>
            <p:cNvSpPr>
              <a:spLocks noChangeShapeType="1"/>
            </p:cNvSpPr>
            <p:nvPr/>
          </p:nvSpPr>
          <p:spPr bwMode="auto">
            <a:xfrm>
              <a:off x="3146" y="1560"/>
              <a:ext cx="1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04" name="Line 129"/>
            <p:cNvSpPr>
              <a:spLocks noChangeShapeType="1"/>
            </p:cNvSpPr>
            <p:nvPr/>
          </p:nvSpPr>
          <p:spPr bwMode="auto">
            <a:xfrm>
              <a:off x="3146" y="1560"/>
              <a:ext cx="1" cy="7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05" name="Line 130"/>
            <p:cNvSpPr>
              <a:spLocks noChangeShapeType="1"/>
            </p:cNvSpPr>
            <p:nvPr/>
          </p:nvSpPr>
          <p:spPr bwMode="auto">
            <a:xfrm>
              <a:off x="3146" y="1567"/>
              <a:ext cx="1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06" name="Line 131"/>
            <p:cNvSpPr>
              <a:spLocks noChangeShapeType="1"/>
            </p:cNvSpPr>
            <p:nvPr/>
          </p:nvSpPr>
          <p:spPr bwMode="auto">
            <a:xfrm>
              <a:off x="3147" y="1567"/>
              <a:ext cx="1" cy="6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07" name="Line 132"/>
            <p:cNvSpPr>
              <a:spLocks noChangeShapeType="1"/>
            </p:cNvSpPr>
            <p:nvPr/>
          </p:nvSpPr>
          <p:spPr bwMode="auto">
            <a:xfrm>
              <a:off x="3147" y="1573"/>
              <a:ext cx="6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08" name="Line 133"/>
            <p:cNvSpPr>
              <a:spLocks noChangeShapeType="1"/>
            </p:cNvSpPr>
            <p:nvPr/>
          </p:nvSpPr>
          <p:spPr bwMode="auto">
            <a:xfrm>
              <a:off x="3153" y="1573"/>
              <a:ext cx="1" cy="7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09" name="Line 134"/>
            <p:cNvSpPr>
              <a:spLocks noChangeShapeType="1"/>
            </p:cNvSpPr>
            <p:nvPr/>
          </p:nvSpPr>
          <p:spPr bwMode="auto">
            <a:xfrm>
              <a:off x="3153" y="1580"/>
              <a:ext cx="9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0" name="Line 135"/>
            <p:cNvSpPr>
              <a:spLocks noChangeShapeType="1"/>
            </p:cNvSpPr>
            <p:nvPr/>
          </p:nvSpPr>
          <p:spPr bwMode="auto">
            <a:xfrm>
              <a:off x="3162" y="1580"/>
              <a:ext cx="1" cy="7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1" name="Line 136"/>
            <p:cNvSpPr>
              <a:spLocks noChangeShapeType="1"/>
            </p:cNvSpPr>
            <p:nvPr/>
          </p:nvSpPr>
          <p:spPr bwMode="auto">
            <a:xfrm>
              <a:off x="3162" y="1587"/>
              <a:ext cx="3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2" name="Line 137"/>
            <p:cNvSpPr>
              <a:spLocks noChangeShapeType="1"/>
            </p:cNvSpPr>
            <p:nvPr/>
          </p:nvSpPr>
          <p:spPr bwMode="auto">
            <a:xfrm>
              <a:off x="3165" y="1587"/>
              <a:ext cx="1" cy="7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3" name="Line 138"/>
            <p:cNvSpPr>
              <a:spLocks noChangeShapeType="1"/>
            </p:cNvSpPr>
            <p:nvPr/>
          </p:nvSpPr>
          <p:spPr bwMode="auto">
            <a:xfrm>
              <a:off x="3165" y="1594"/>
              <a:ext cx="12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4" name="Line 139"/>
            <p:cNvSpPr>
              <a:spLocks noChangeShapeType="1"/>
            </p:cNvSpPr>
            <p:nvPr/>
          </p:nvSpPr>
          <p:spPr bwMode="auto">
            <a:xfrm>
              <a:off x="3177" y="1594"/>
              <a:ext cx="1" cy="8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5" name="Line 140"/>
            <p:cNvSpPr>
              <a:spLocks noChangeShapeType="1"/>
            </p:cNvSpPr>
            <p:nvPr/>
          </p:nvSpPr>
          <p:spPr bwMode="auto">
            <a:xfrm>
              <a:off x="3177" y="1602"/>
              <a:ext cx="20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6" name="Line 141"/>
            <p:cNvSpPr>
              <a:spLocks noChangeShapeType="1"/>
            </p:cNvSpPr>
            <p:nvPr/>
          </p:nvSpPr>
          <p:spPr bwMode="auto">
            <a:xfrm>
              <a:off x="3197" y="1602"/>
              <a:ext cx="1" cy="7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7" name="Line 142"/>
            <p:cNvSpPr>
              <a:spLocks noChangeShapeType="1"/>
            </p:cNvSpPr>
            <p:nvPr/>
          </p:nvSpPr>
          <p:spPr bwMode="auto">
            <a:xfrm>
              <a:off x="3197" y="1609"/>
              <a:ext cx="4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8" name="Line 143"/>
            <p:cNvSpPr>
              <a:spLocks noChangeShapeType="1"/>
            </p:cNvSpPr>
            <p:nvPr/>
          </p:nvSpPr>
          <p:spPr bwMode="auto">
            <a:xfrm>
              <a:off x="3201" y="1609"/>
              <a:ext cx="1" cy="9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9" name="Line 144"/>
            <p:cNvSpPr>
              <a:spLocks noChangeShapeType="1"/>
            </p:cNvSpPr>
            <p:nvPr/>
          </p:nvSpPr>
          <p:spPr bwMode="auto">
            <a:xfrm>
              <a:off x="3201" y="1618"/>
              <a:ext cx="5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20" name="Line 145"/>
            <p:cNvSpPr>
              <a:spLocks noChangeShapeType="1"/>
            </p:cNvSpPr>
            <p:nvPr/>
          </p:nvSpPr>
          <p:spPr bwMode="auto">
            <a:xfrm>
              <a:off x="3206" y="1618"/>
              <a:ext cx="1" cy="7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21" name="Line 146"/>
            <p:cNvSpPr>
              <a:spLocks noChangeShapeType="1"/>
            </p:cNvSpPr>
            <p:nvPr/>
          </p:nvSpPr>
          <p:spPr bwMode="auto">
            <a:xfrm>
              <a:off x="3206" y="1625"/>
              <a:ext cx="10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22" name="Line 147"/>
            <p:cNvSpPr>
              <a:spLocks noChangeShapeType="1"/>
            </p:cNvSpPr>
            <p:nvPr/>
          </p:nvSpPr>
          <p:spPr bwMode="auto">
            <a:xfrm>
              <a:off x="3216" y="1625"/>
              <a:ext cx="1" cy="9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23" name="Line 148"/>
            <p:cNvSpPr>
              <a:spLocks noChangeShapeType="1"/>
            </p:cNvSpPr>
            <p:nvPr/>
          </p:nvSpPr>
          <p:spPr bwMode="auto">
            <a:xfrm>
              <a:off x="3216" y="1634"/>
              <a:ext cx="31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24" name="Line 149"/>
            <p:cNvSpPr>
              <a:spLocks noChangeShapeType="1"/>
            </p:cNvSpPr>
            <p:nvPr/>
          </p:nvSpPr>
          <p:spPr bwMode="auto">
            <a:xfrm>
              <a:off x="3247" y="1634"/>
              <a:ext cx="1" cy="9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25" name="Line 150"/>
            <p:cNvSpPr>
              <a:spLocks noChangeShapeType="1"/>
            </p:cNvSpPr>
            <p:nvPr/>
          </p:nvSpPr>
          <p:spPr bwMode="auto">
            <a:xfrm>
              <a:off x="3247" y="1643"/>
              <a:ext cx="5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26" name="Line 151"/>
            <p:cNvSpPr>
              <a:spLocks noChangeShapeType="1"/>
            </p:cNvSpPr>
            <p:nvPr/>
          </p:nvSpPr>
          <p:spPr bwMode="auto">
            <a:xfrm>
              <a:off x="3252" y="1643"/>
              <a:ext cx="1" cy="10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27" name="Line 152"/>
            <p:cNvSpPr>
              <a:spLocks noChangeShapeType="1"/>
            </p:cNvSpPr>
            <p:nvPr/>
          </p:nvSpPr>
          <p:spPr bwMode="auto">
            <a:xfrm>
              <a:off x="3252" y="1653"/>
              <a:ext cx="72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28" name="Line 153"/>
            <p:cNvSpPr>
              <a:spLocks noChangeShapeType="1"/>
            </p:cNvSpPr>
            <p:nvPr/>
          </p:nvSpPr>
          <p:spPr bwMode="auto">
            <a:xfrm>
              <a:off x="3324" y="1653"/>
              <a:ext cx="1" cy="12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29" name="Line 154"/>
            <p:cNvSpPr>
              <a:spLocks noChangeShapeType="1"/>
            </p:cNvSpPr>
            <p:nvPr/>
          </p:nvSpPr>
          <p:spPr bwMode="auto">
            <a:xfrm>
              <a:off x="3324" y="1665"/>
              <a:ext cx="3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30" name="Line 155"/>
            <p:cNvSpPr>
              <a:spLocks noChangeShapeType="1"/>
            </p:cNvSpPr>
            <p:nvPr/>
          </p:nvSpPr>
          <p:spPr bwMode="auto">
            <a:xfrm>
              <a:off x="3327" y="1665"/>
              <a:ext cx="1" cy="12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31" name="Line 156"/>
            <p:cNvSpPr>
              <a:spLocks noChangeShapeType="1"/>
            </p:cNvSpPr>
            <p:nvPr/>
          </p:nvSpPr>
          <p:spPr bwMode="auto">
            <a:xfrm>
              <a:off x="3327" y="1677"/>
              <a:ext cx="1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32" name="Line 157"/>
            <p:cNvSpPr>
              <a:spLocks noChangeShapeType="1"/>
            </p:cNvSpPr>
            <p:nvPr/>
          </p:nvSpPr>
          <p:spPr bwMode="auto">
            <a:xfrm>
              <a:off x="3328" y="1677"/>
              <a:ext cx="1" cy="12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33" name="Line 158"/>
            <p:cNvSpPr>
              <a:spLocks noChangeShapeType="1"/>
            </p:cNvSpPr>
            <p:nvPr/>
          </p:nvSpPr>
          <p:spPr bwMode="auto">
            <a:xfrm>
              <a:off x="3328" y="1689"/>
              <a:ext cx="6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34" name="Line 159"/>
            <p:cNvSpPr>
              <a:spLocks noChangeShapeType="1"/>
            </p:cNvSpPr>
            <p:nvPr/>
          </p:nvSpPr>
          <p:spPr bwMode="auto">
            <a:xfrm>
              <a:off x="3334" y="1689"/>
              <a:ext cx="1" cy="12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35" name="Line 160"/>
            <p:cNvSpPr>
              <a:spLocks noChangeShapeType="1"/>
            </p:cNvSpPr>
            <p:nvPr/>
          </p:nvSpPr>
          <p:spPr bwMode="auto">
            <a:xfrm>
              <a:off x="3334" y="1701"/>
              <a:ext cx="60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36" name="Line 161"/>
            <p:cNvSpPr>
              <a:spLocks noChangeShapeType="1"/>
            </p:cNvSpPr>
            <p:nvPr/>
          </p:nvSpPr>
          <p:spPr bwMode="auto">
            <a:xfrm>
              <a:off x="3394" y="1701"/>
              <a:ext cx="1" cy="14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37" name="Line 162"/>
            <p:cNvSpPr>
              <a:spLocks noChangeShapeType="1"/>
            </p:cNvSpPr>
            <p:nvPr/>
          </p:nvSpPr>
          <p:spPr bwMode="auto">
            <a:xfrm>
              <a:off x="3394" y="1715"/>
              <a:ext cx="64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38" name="Line 163"/>
            <p:cNvSpPr>
              <a:spLocks noChangeShapeType="1"/>
            </p:cNvSpPr>
            <p:nvPr/>
          </p:nvSpPr>
          <p:spPr bwMode="auto">
            <a:xfrm>
              <a:off x="3458" y="1715"/>
              <a:ext cx="1" cy="15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39" name="Line 164"/>
            <p:cNvSpPr>
              <a:spLocks noChangeShapeType="1"/>
            </p:cNvSpPr>
            <p:nvPr/>
          </p:nvSpPr>
          <p:spPr bwMode="auto">
            <a:xfrm>
              <a:off x="3458" y="1730"/>
              <a:ext cx="16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40" name="Line 165"/>
            <p:cNvSpPr>
              <a:spLocks noChangeShapeType="1"/>
            </p:cNvSpPr>
            <p:nvPr/>
          </p:nvSpPr>
          <p:spPr bwMode="auto">
            <a:xfrm>
              <a:off x="3474" y="1730"/>
              <a:ext cx="1" cy="16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41" name="Line 166"/>
            <p:cNvSpPr>
              <a:spLocks noChangeShapeType="1"/>
            </p:cNvSpPr>
            <p:nvPr/>
          </p:nvSpPr>
          <p:spPr bwMode="auto">
            <a:xfrm>
              <a:off x="3474" y="1746"/>
              <a:ext cx="4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42" name="Line 167"/>
            <p:cNvSpPr>
              <a:spLocks noChangeShapeType="1"/>
            </p:cNvSpPr>
            <p:nvPr/>
          </p:nvSpPr>
          <p:spPr bwMode="auto">
            <a:xfrm>
              <a:off x="3478" y="1746"/>
              <a:ext cx="1" cy="17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43" name="Line 168"/>
            <p:cNvSpPr>
              <a:spLocks noChangeShapeType="1"/>
            </p:cNvSpPr>
            <p:nvPr/>
          </p:nvSpPr>
          <p:spPr bwMode="auto">
            <a:xfrm>
              <a:off x="3478" y="1763"/>
              <a:ext cx="17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44" name="Line 169"/>
            <p:cNvSpPr>
              <a:spLocks noChangeShapeType="1"/>
            </p:cNvSpPr>
            <p:nvPr/>
          </p:nvSpPr>
          <p:spPr bwMode="auto">
            <a:xfrm>
              <a:off x="3495" y="1763"/>
              <a:ext cx="1" cy="17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45" name="Line 170"/>
            <p:cNvSpPr>
              <a:spLocks noChangeShapeType="1"/>
            </p:cNvSpPr>
            <p:nvPr/>
          </p:nvSpPr>
          <p:spPr bwMode="auto">
            <a:xfrm>
              <a:off x="3495" y="1780"/>
              <a:ext cx="37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46" name="Line 171"/>
            <p:cNvSpPr>
              <a:spLocks noChangeShapeType="1"/>
            </p:cNvSpPr>
            <p:nvPr/>
          </p:nvSpPr>
          <p:spPr bwMode="auto">
            <a:xfrm>
              <a:off x="3532" y="1780"/>
              <a:ext cx="1" cy="17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47" name="Line 172"/>
            <p:cNvSpPr>
              <a:spLocks noChangeShapeType="1"/>
            </p:cNvSpPr>
            <p:nvPr/>
          </p:nvSpPr>
          <p:spPr bwMode="auto">
            <a:xfrm>
              <a:off x="3532" y="1797"/>
              <a:ext cx="10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48" name="Line 173"/>
            <p:cNvSpPr>
              <a:spLocks noChangeShapeType="1"/>
            </p:cNvSpPr>
            <p:nvPr/>
          </p:nvSpPr>
          <p:spPr bwMode="auto">
            <a:xfrm>
              <a:off x="3542" y="1797"/>
              <a:ext cx="1" cy="17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49" name="Line 174"/>
            <p:cNvSpPr>
              <a:spLocks noChangeShapeType="1"/>
            </p:cNvSpPr>
            <p:nvPr/>
          </p:nvSpPr>
          <p:spPr bwMode="auto">
            <a:xfrm>
              <a:off x="3542" y="1814"/>
              <a:ext cx="1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50" name="Line 175"/>
            <p:cNvSpPr>
              <a:spLocks noChangeShapeType="1"/>
            </p:cNvSpPr>
            <p:nvPr/>
          </p:nvSpPr>
          <p:spPr bwMode="auto">
            <a:xfrm>
              <a:off x="3543" y="1814"/>
              <a:ext cx="1" cy="18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51" name="Line 176"/>
            <p:cNvSpPr>
              <a:spLocks noChangeShapeType="1"/>
            </p:cNvSpPr>
            <p:nvPr/>
          </p:nvSpPr>
          <p:spPr bwMode="auto">
            <a:xfrm>
              <a:off x="3543" y="1832"/>
              <a:ext cx="38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52" name="Line 177"/>
            <p:cNvSpPr>
              <a:spLocks noChangeShapeType="1"/>
            </p:cNvSpPr>
            <p:nvPr/>
          </p:nvSpPr>
          <p:spPr bwMode="auto">
            <a:xfrm>
              <a:off x="3581" y="1832"/>
              <a:ext cx="1" cy="18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53" name="Line 178"/>
            <p:cNvSpPr>
              <a:spLocks noChangeShapeType="1"/>
            </p:cNvSpPr>
            <p:nvPr/>
          </p:nvSpPr>
          <p:spPr bwMode="auto">
            <a:xfrm>
              <a:off x="3581" y="1850"/>
              <a:ext cx="18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54" name="Line 179"/>
            <p:cNvSpPr>
              <a:spLocks noChangeShapeType="1"/>
            </p:cNvSpPr>
            <p:nvPr/>
          </p:nvSpPr>
          <p:spPr bwMode="auto">
            <a:xfrm>
              <a:off x="3599" y="1850"/>
              <a:ext cx="1" cy="19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55" name="Line 180"/>
            <p:cNvSpPr>
              <a:spLocks noChangeShapeType="1"/>
            </p:cNvSpPr>
            <p:nvPr/>
          </p:nvSpPr>
          <p:spPr bwMode="auto">
            <a:xfrm>
              <a:off x="3599" y="1869"/>
              <a:ext cx="11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56" name="Line 181"/>
            <p:cNvSpPr>
              <a:spLocks noChangeShapeType="1"/>
            </p:cNvSpPr>
            <p:nvPr/>
          </p:nvSpPr>
          <p:spPr bwMode="auto">
            <a:xfrm>
              <a:off x="3610" y="1869"/>
              <a:ext cx="1" cy="20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57" name="Line 182"/>
            <p:cNvSpPr>
              <a:spLocks noChangeShapeType="1"/>
            </p:cNvSpPr>
            <p:nvPr/>
          </p:nvSpPr>
          <p:spPr bwMode="auto">
            <a:xfrm>
              <a:off x="3610" y="1889"/>
              <a:ext cx="50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58" name="Line 183"/>
            <p:cNvSpPr>
              <a:spLocks noChangeShapeType="1"/>
            </p:cNvSpPr>
            <p:nvPr/>
          </p:nvSpPr>
          <p:spPr bwMode="auto">
            <a:xfrm>
              <a:off x="3660" y="1889"/>
              <a:ext cx="1" cy="25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59" name="Line 184"/>
            <p:cNvSpPr>
              <a:spLocks noChangeShapeType="1"/>
            </p:cNvSpPr>
            <p:nvPr/>
          </p:nvSpPr>
          <p:spPr bwMode="auto">
            <a:xfrm>
              <a:off x="3660" y="1914"/>
              <a:ext cx="138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60" name="Line 185"/>
            <p:cNvSpPr>
              <a:spLocks noChangeShapeType="1"/>
            </p:cNvSpPr>
            <p:nvPr/>
          </p:nvSpPr>
          <p:spPr bwMode="auto">
            <a:xfrm>
              <a:off x="3798" y="1914"/>
              <a:ext cx="1" cy="49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61" name="Line 186"/>
            <p:cNvSpPr>
              <a:spLocks noChangeShapeType="1"/>
            </p:cNvSpPr>
            <p:nvPr/>
          </p:nvSpPr>
          <p:spPr bwMode="auto">
            <a:xfrm>
              <a:off x="3798" y="1963"/>
              <a:ext cx="38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62" name="Line 187"/>
            <p:cNvSpPr>
              <a:spLocks noChangeShapeType="1"/>
            </p:cNvSpPr>
            <p:nvPr/>
          </p:nvSpPr>
          <p:spPr bwMode="auto">
            <a:xfrm>
              <a:off x="3836" y="1963"/>
              <a:ext cx="1" cy="60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63" name="Line 188"/>
            <p:cNvSpPr>
              <a:spLocks noChangeShapeType="1"/>
            </p:cNvSpPr>
            <p:nvPr/>
          </p:nvSpPr>
          <p:spPr bwMode="auto">
            <a:xfrm>
              <a:off x="3836" y="2023"/>
              <a:ext cx="16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64" name="Line 189"/>
            <p:cNvSpPr>
              <a:spLocks noChangeShapeType="1"/>
            </p:cNvSpPr>
            <p:nvPr/>
          </p:nvSpPr>
          <p:spPr bwMode="auto">
            <a:xfrm>
              <a:off x="3852" y="2023"/>
              <a:ext cx="1" cy="69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65" name="Line 190"/>
            <p:cNvSpPr>
              <a:spLocks noChangeShapeType="1"/>
            </p:cNvSpPr>
            <p:nvPr/>
          </p:nvSpPr>
          <p:spPr bwMode="auto">
            <a:xfrm>
              <a:off x="3852" y="2092"/>
              <a:ext cx="328" cy="1"/>
            </a:xfrm>
            <a:prstGeom prst="line">
              <a:avLst/>
            </a:prstGeom>
            <a:noFill/>
            <a:ln w="6">
              <a:solidFill>
                <a:srgbClr val="00007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90" name="Table 189"/>
          <p:cNvGraphicFramePr>
            <a:graphicFrameLocks noGrp="1"/>
          </p:cNvGraphicFramePr>
          <p:nvPr/>
        </p:nvGraphicFramePr>
        <p:xfrm>
          <a:off x="2971800" y="3657600"/>
          <a:ext cx="3429000" cy="1188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/>
                <a:gridCol w="1714500"/>
              </a:tblGrid>
              <a:tr h="34304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5 years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0.95 </a:t>
                      </a:r>
                      <a:r>
                        <a:rPr lang="en-US" b="1" u="sng" dirty="0" smtClean="0"/>
                        <a:t>+</a:t>
                      </a:r>
                      <a:r>
                        <a:rPr lang="en-US" b="1" u="none" dirty="0" smtClean="0"/>
                        <a:t> 0.01</a:t>
                      </a:r>
                      <a:endParaRPr lang="en-US" b="1" dirty="0"/>
                    </a:p>
                  </a:txBody>
                  <a:tcPr/>
                </a:tc>
              </a:tr>
              <a:tr h="34304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7.5 years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0.90 </a:t>
                      </a:r>
                      <a:r>
                        <a:rPr lang="en-US" b="1" u="sng" dirty="0" smtClean="0"/>
                        <a:t>+</a:t>
                      </a:r>
                      <a:r>
                        <a:rPr lang="en-US" b="1" u="none" dirty="0" smtClean="0"/>
                        <a:t> 0.02</a:t>
                      </a:r>
                      <a:endParaRPr lang="en-US" b="1" dirty="0"/>
                    </a:p>
                  </a:txBody>
                  <a:tcPr/>
                </a:tc>
              </a:tr>
              <a:tr h="456904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 years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0.78 </a:t>
                      </a:r>
                      <a:r>
                        <a:rPr lang="en-US" b="1" u="sng" dirty="0" smtClean="0"/>
                        <a:t>+</a:t>
                      </a:r>
                      <a:r>
                        <a:rPr lang="en-US" b="1" u="none" dirty="0" smtClean="0"/>
                        <a:t> 0.03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272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Limitations</a:t>
            </a:r>
            <a:endParaRPr lang="en-US" sz="4800" dirty="0">
              <a:solidFill>
                <a:srgbClr val="27277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study design restricted our ability to evaluate the clinical consequences of radial and saphenous grafts.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patients recruited into the study were young, and generally low risk.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1"/>
            <a:ext cx="9144000" cy="990600"/>
          </a:xfrm>
        </p:spPr>
        <p:txBody>
          <a:bodyPr/>
          <a:lstStyle/>
          <a:p>
            <a:r>
              <a:rPr lang="en-US" sz="4400" dirty="0" smtClean="0">
                <a:solidFill>
                  <a:srgbClr val="272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Conclusions: 5 Year Results</a:t>
            </a:r>
            <a:endParaRPr lang="en-US" sz="4400" dirty="0">
              <a:solidFill>
                <a:srgbClr val="27277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Radial arteries are associated with reduced rates of functional and complete graft occlusion than  saphenous veins.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Radial arteries are associated with less graft disease than saphenous veins.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600" dirty="0" smtClean="0">
                <a:solidFill>
                  <a:srgbClr val="272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Clinical Trials of Radial Patency</a:t>
            </a:r>
          </a:p>
        </p:txBody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FF0000"/>
                </a:solidFill>
              </a:rPr>
              <a:t>RAPS</a:t>
            </a:r>
            <a:r>
              <a:rPr lang="en-US" sz="2000" dirty="0" smtClean="0"/>
              <a:t>, Multi-centre, 561 patients, within-patient randomization, Radial </a:t>
            </a:r>
            <a:r>
              <a:rPr lang="en-US" sz="2000" dirty="0" err="1" smtClean="0"/>
              <a:t>vs</a:t>
            </a:r>
            <a:r>
              <a:rPr lang="en-US" sz="2000" dirty="0" smtClean="0"/>
              <a:t> SVG to RCA or </a:t>
            </a:r>
            <a:r>
              <a:rPr lang="en-US" sz="2000" dirty="0" err="1" smtClean="0"/>
              <a:t>Cx</a:t>
            </a:r>
            <a:r>
              <a:rPr lang="en-US" sz="2000" dirty="0" smtClean="0"/>
              <a:t>, NEJM 2004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FF0000"/>
                </a:solidFill>
              </a:rPr>
              <a:t>ISRS</a:t>
            </a:r>
            <a:r>
              <a:rPr lang="en-US" sz="2000" dirty="0" smtClean="0"/>
              <a:t> (Italy) Single centre, 60 ISRS patients and 60 controls, RA, RITA or SVG to OM1 Circulation 2005; 112(supp I):I-265-9 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FF0000"/>
                </a:solidFill>
              </a:rPr>
              <a:t>RSVP </a:t>
            </a:r>
            <a:r>
              <a:rPr lang="en-US" sz="2000" dirty="0" smtClean="0"/>
              <a:t>(UK) Single centre, 142 patients, Radial </a:t>
            </a:r>
            <a:r>
              <a:rPr lang="en-US" sz="2000" dirty="0" err="1" smtClean="0"/>
              <a:t>vs</a:t>
            </a:r>
            <a:r>
              <a:rPr lang="en-US" sz="2000" dirty="0" smtClean="0"/>
              <a:t> SVG to </a:t>
            </a:r>
            <a:r>
              <a:rPr lang="en-US" sz="2000" dirty="0" err="1" smtClean="0"/>
              <a:t>Cx</a:t>
            </a:r>
            <a:r>
              <a:rPr lang="en-US" sz="2000" dirty="0" smtClean="0"/>
              <a:t>, Circulation 2008; 117: 2859 - 2864</a:t>
            </a:r>
            <a:endParaRPr lang="en-US" sz="2000" i="1" dirty="0" smtClean="0"/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FF0000"/>
                </a:solidFill>
              </a:rPr>
              <a:t>VA Trial</a:t>
            </a:r>
            <a:r>
              <a:rPr lang="en-US" sz="2000" dirty="0" smtClean="0"/>
              <a:t>, Multi-centre, 757 patients, Radial </a:t>
            </a:r>
            <a:r>
              <a:rPr lang="en-US" sz="2000" dirty="0" err="1" smtClean="0"/>
              <a:t>vs</a:t>
            </a:r>
            <a:r>
              <a:rPr lang="en-US" sz="2000" dirty="0" smtClean="0"/>
              <a:t> SVG to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largest coronary, JAMA 2011</a:t>
            </a:r>
            <a:endParaRPr lang="en-US" sz="2000" i="1" dirty="0" smtClean="0"/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FF0000"/>
                </a:solidFill>
              </a:rPr>
              <a:t>RAPCO</a:t>
            </a:r>
            <a:r>
              <a:rPr lang="en-US" sz="2000" dirty="0" smtClean="0"/>
              <a:t> (Australian), Single centre, 619 patients,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&lt;70 years, Radial </a:t>
            </a:r>
            <a:r>
              <a:rPr lang="en-US" sz="2000" dirty="0" err="1" smtClean="0"/>
              <a:t>vs</a:t>
            </a:r>
            <a:r>
              <a:rPr lang="en-US" sz="2000" dirty="0" smtClean="0"/>
              <a:t> free RITA to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largest coronary </a:t>
            </a:r>
          </a:p>
          <a:p>
            <a:pPr lvl="1">
              <a:lnSpc>
                <a:spcPct val="90000"/>
              </a:lnSpc>
            </a:pPr>
            <a:r>
              <a:rPr lang="en-US" sz="2000" u="sng" dirty="0" smtClean="0"/>
              <a:t>&gt;</a:t>
            </a:r>
            <a:r>
              <a:rPr lang="en-US" sz="2000" dirty="0" smtClean="0"/>
              <a:t>70 years, Radial </a:t>
            </a:r>
            <a:r>
              <a:rPr lang="en-US" sz="2000" dirty="0" err="1" smtClean="0"/>
              <a:t>vs</a:t>
            </a:r>
            <a:r>
              <a:rPr lang="en-US" sz="2000" dirty="0" smtClean="0"/>
              <a:t> SVG to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largest coronary</a:t>
            </a:r>
          </a:p>
          <a:p>
            <a:pPr lvl="1">
              <a:lnSpc>
                <a:spcPct val="90000"/>
              </a:lnSpc>
            </a:pPr>
            <a:r>
              <a:rPr lang="en-US" sz="2000" i="1" dirty="0" smtClean="0"/>
              <a:t>4 manuscripts published concerning  “interim” results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1 year and 5 year results for patients with both studies</a:t>
            </a:r>
          </a:p>
          <a:p>
            <a:r>
              <a:rPr lang="en-US" sz="2400" dirty="0" smtClean="0"/>
              <a:t>Actuarial survival</a:t>
            </a:r>
          </a:p>
          <a:p>
            <a:r>
              <a:rPr lang="en-US" sz="2400" dirty="0" smtClean="0"/>
              <a:t>Mace, including adjudicated outcomes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PARTICIPATING CENTRES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066800" y="1752600"/>
          <a:ext cx="7086601" cy="4390292"/>
        </p:xfrm>
        <a:graphic>
          <a:graphicData uri="http://schemas.openxmlformats.org/drawingml/2006/table">
            <a:tbl>
              <a:tblPr/>
              <a:tblGrid>
                <a:gridCol w="2395738"/>
                <a:gridCol w="1175267"/>
                <a:gridCol w="125401"/>
                <a:gridCol w="2142020"/>
                <a:gridCol w="1248175"/>
              </a:tblGrid>
              <a:tr h="271260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SUNNYBROOK HEALTH SCIENCES CENTRE</a:t>
                      </a: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TORONTO, ON</a:t>
                      </a: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VANCOUVER GENERAL HOSPITAL</a:t>
                      </a: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VANCOUVER, BC</a:t>
                      </a: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326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Dr. Stephen Fremes</a:t>
                      </a: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Dr. Guy Fradet</a:t>
                      </a: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326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Dr. Eric Cohen</a:t>
                      </a: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Dr. Chris Buller</a:t>
                      </a: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326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Randi Elituv</a:t>
                      </a: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Rebecca Fox/Neetha Hsu</a:t>
                      </a: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326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charset="-128"/>
                      </a:endParaRP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charset="-128"/>
                      </a:endParaRP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326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LONDON HEALTH SCIENCES CENTRE</a:t>
                      </a: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LONDON, ON</a:t>
                      </a: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TORONTO GENERAL HOSPITAL</a:t>
                      </a: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TORONTO, ON</a:t>
                      </a: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326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Dr. Richard Novick</a:t>
                      </a: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Dr. Terry Yau</a:t>
                      </a: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326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Dr. David Almond</a:t>
                      </a: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Dr. Len Schwartz</a:t>
                      </a: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326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Stephanie Fox</a:t>
                      </a: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Katherine Tsang/Chet Nacario</a:t>
                      </a: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326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charset="-128"/>
                      </a:endParaRP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charset="-128"/>
                      </a:endParaRP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326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LONDON HEALTH SCIENCES CENTRE </a:t>
                      </a: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LONDON, ON</a:t>
                      </a: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UNIVERSITY OF ALBERTA ON</a:t>
                      </a: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EDMONTON, AB</a:t>
                      </a: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326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Dr. Mary Lee Myers</a:t>
                      </a: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Dr. Elliot Gelfand</a:t>
                      </a: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326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Dr. David Almond</a:t>
                      </a: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Dr. Wayne Tymchak</a:t>
                      </a: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326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charset="-128"/>
                      </a:endParaRP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Mary-Ann James/Linda Herris</a:t>
                      </a: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326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MONTREAL HEART INSTITUTE</a:t>
                      </a: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MONTREAL, QC</a:t>
                      </a: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charset="-128"/>
                      </a:endParaRP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326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Dr. Raymond Cartier</a:t>
                      </a: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MONTREAL GENERAL HOSPITAL</a:t>
                      </a: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MONTREAL, QC</a:t>
                      </a: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326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Dr. Gilles Cote</a:t>
                      </a: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Dr. Jean Francois Morin</a:t>
                      </a: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326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Carole </a:t>
                      </a:r>
                      <a:r>
                        <a:rPr kumimoji="0" lang="en-US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Jesina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charset="-128"/>
                      </a:endParaRP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Dr. Dragatkis</a:t>
                      </a: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326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charset="-128"/>
                      </a:endParaRP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Sybil Germain</a:t>
                      </a: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326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OTTAWA HEART INSTITUTE</a:t>
                      </a: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OTTAWA, ON</a:t>
                      </a: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charset="-128"/>
                      </a:endParaRP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260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Dr. Frasier Rubens</a:t>
                      </a: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WINNIPEG HEALTH SCIENCES CENTRE</a:t>
                      </a: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WINNIPEG, MB</a:t>
                      </a: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326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Dr. Lyall Higginson</a:t>
                      </a: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Dr. Michael Raabe</a:t>
                      </a: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326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Sharon Finlay/Sarika Naidoo</a:t>
                      </a: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Dr. John </a:t>
                      </a:r>
                      <a:r>
                        <a:rPr kumimoji="0" lang="en-US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Ducas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charset="-128"/>
                      </a:endParaRP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326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charset="-128"/>
                      </a:endParaRP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Angie Munoz/Lisa </a:t>
                      </a:r>
                      <a:r>
                        <a:rPr kumimoji="0" lang="en-US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Montebruno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charset="-128"/>
                      </a:endParaRP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326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ST. MICHAEL</a:t>
                      </a:r>
                      <a:r>
                        <a:rPr kumimoji="0" lang="en-US" alt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’</a:t>
                      </a: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S HOSPITAL</a:t>
                      </a: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TORONTO, ON</a:t>
                      </a: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326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Dr. David Latter</a:t>
                      </a: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326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Dr. Randy Watson</a:t>
                      </a: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326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Mary Keith/Rose Mokbel</a:t>
                      </a:r>
                    </a:p>
                  </a:txBody>
                  <a:tcPr marL="236137" marR="9839" marT="9839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839" marR="9839" marT="983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500" dirty="0" smtClean="0">
                <a:solidFill>
                  <a:srgbClr val="27277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Background</a:t>
            </a:r>
            <a:endParaRPr lang="en-US" sz="6500" dirty="0">
              <a:solidFill>
                <a:srgbClr val="272777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Graft patency is a key determinant of long term outcome following coronary artery bypass surgery (CABG)</a:t>
            </a:r>
          </a:p>
          <a:p>
            <a:r>
              <a:rPr lang="en-US" dirty="0" smtClean="0"/>
              <a:t>The internal thoracic artery provides better long-term patency than the saphenous vein for CABG, prompting surgeons to consider additional arterial grafts, including the radial artery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836613"/>
            <a:ext cx="8359775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8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5300663"/>
            <a:ext cx="5164138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65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Study Question</a:t>
            </a:r>
          </a:p>
        </p:txBody>
      </p:sp>
      <p:sp>
        <p:nvSpPr>
          <p:cNvPr id="5519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  <a:defRPr/>
            </a:pPr>
            <a:endParaRPr lang="en-US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en-US" sz="4000" b="1" smtClean="0">
                <a:solidFill>
                  <a:srgbClr val="00003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 the patency of the radial artery superior to the saphenous vein at one year?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6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Patients</a:t>
            </a:r>
          </a:p>
        </p:txBody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3887788" cy="48244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100" b="1" dirty="0" smtClean="0">
                <a:solidFill>
                  <a:srgbClr val="00007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Inclusion Criteria: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endParaRPr lang="en-US" sz="1100" b="1" dirty="0" smtClean="0">
              <a:solidFill>
                <a:srgbClr val="FFFF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General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&lt;80 years old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Isolated triple vessel disease	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LV Ejection Fraction &gt; 35%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Angiographic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sz="17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&gt;70% </a:t>
            </a:r>
            <a:r>
              <a:rPr lang="en-US" sz="17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stenosis</a:t>
            </a:r>
            <a:r>
              <a:rPr lang="en-US" sz="17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of target RCA and LCX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sz="17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RCA and LCX </a:t>
            </a:r>
            <a:r>
              <a:rPr lang="en-US" sz="17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graftable</a:t>
            </a:r>
            <a:r>
              <a:rPr lang="en-US" sz="17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and &gt;1.5mm</a:t>
            </a:r>
          </a:p>
          <a:p>
            <a:pPr lvl="2" eaLnBrk="1" hangingPunct="1">
              <a:buFont typeface="Wingdings" pitchFamily="2" charset="2"/>
              <a:buNone/>
              <a:defRPr/>
            </a:pPr>
            <a:endParaRPr lang="en-US" sz="1600" dirty="0" smtClean="0">
              <a:solidFill>
                <a:srgbClr val="272777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2180" name="Rectangle 4"/>
          <p:cNvSpPr>
            <a:spLocks noChangeArrowheads="1"/>
          </p:cNvSpPr>
          <p:nvPr/>
        </p:nvSpPr>
        <p:spPr bwMode="auto">
          <a:xfrm>
            <a:off x="4211638" y="1725613"/>
            <a:ext cx="4608512" cy="492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69900" indent="-4699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2100" b="0" dirty="0">
                <a:solidFill>
                  <a:srgbClr val="0000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  </a:t>
            </a:r>
            <a:r>
              <a:rPr lang="en-US" sz="2100" dirty="0">
                <a:solidFill>
                  <a:srgbClr val="0000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Exclusion Criteria:</a:t>
            </a:r>
          </a:p>
          <a:p>
            <a:pPr marL="908050" lvl="1" indent="-436563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Ø"/>
              <a:defRPr/>
            </a:pPr>
            <a:endParaRPr lang="en-US" sz="1300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marL="908050" lvl="1" indent="-436563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26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Inability to use Radial or Venous Conduit:</a:t>
            </a:r>
          </a:p>
          <a:p>
            <a:pPr marL="908050" lvl="1" indent="-436563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sz="13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Positive Allen’s Test or abnormal ultrasound, </a:t>
            </a:r>
            <a:r>
              <a:rPr lang="en-US" sz="13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vasculitis</a:t>
            </a:r>
            <a:r>
              <a:rPr lang="en-US" sz="13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or </a:t>
            </a:r>
            <a:r>
              <a:rPr lang="en-US" sz="13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Raynaud’s</a:t>
            </a:r>
            <a:r>
              <a:rPr lang="en-US" sz="13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</a:p>
          <a:p>
            <a:pPr marL="908050" lvl="1" indent="-436563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sz="13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Bilateral varicose veins and/or stripping</a:t>
            </a:r>
            <a:r>
              <a:rPr lang="en-US" sz="17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</a:p>
          <a:p>
            <a:pPr marL="1304925" lvl="2" indent="-395288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Ø"/>
              <a:defRPr/>
            </a:pPr>
            <a:endParaRPr lang="en-US" sz="200" b="0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marL="908050" lvl="1" indent="-436563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26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Contraindications to  Angiography:</a:t>
            </a:r>
          </a:p>
          <a:p>
            <a:pPr marL="908050" lvl="1" indent="-436563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sz="1700" b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Creatinine</a:t>
            </a:r>
            <a:r>
              <a:rPr lang="en-US" sz="17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&gt; 180 </a:t>
            </a:r>
            <a:r>
              <a:rPr lang="el-GR" sz="17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μ</a:t>
            </a:r>
            <a:r>
              <a:rPr lang="en-US" sz="17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mol/L</a:t>
            </a:r>
          </a:p>
          <a:p>
            <a:pPr marL="908050" lvl="1" indent="-436563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sz="17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Severe PVD</a:t>
            </a:r>
          </a:p>
          <a:p>
            <a:pPr marL="908050" lvl="1" indent="-436563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sz="17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Contrast allergy dye</a:t>
            </a:r>
          </a:p>
          <a:p>
            <a:pPr marL="908050" lvl="1" indent="-436563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sz="17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Geographic inaccessibility</a:t>
            </a:r>
          </a:p>
          <a:p>
            <a:pPr marL="908050" lvl="1" indent="-436563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Grp="1"/>
          </p:cNvSpPr>
          <p:nvPr>
            <p:ph type="title"/>
          </p:nvPr>
        </p:nvSpPr>
        <p:spPr>
          <a:xfrm>
            <a:off x="0" y="685800"/>
            <a:ext cx="9091613" cy="1371600"/>
          </a:xfrm>
        </p:spPr>
        <p:txBody>
          <a:bodyPr/>
          <a:lstStyle/>
          <a:p>
            <a:pPr algn="ctr">
              <a:defRPr/>
            </a:pPr>
            <a:r>
              <a:rPr lang="en-US" sz="5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Study </a:t>
            </a:r>
            <a:r>
              <a:rPr lang="en-US" sz="5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Randomization</a:t>
            </a:r>
            <a:r>
              <a:rPr lang="en-US" sz="4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1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sz="6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553987" name="Picture 3" descr="Normal anatomy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7610"/>
          <a:stretch>
            <a:fillRect/>
          </a:stretch>
        </p:blipFill>
        <p:spPr bwMode="auto">
          <a:xfrm>
            <a:off x="2382838" y="1700213"/>
            <a:ext cx="3937000" cy="290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988" name="Text Box 4"/>
          <p:cNvSpPr txBox="1">
            <a:spLocks noChangeArrowheads="1"/>
          </p:cNvSpPr>
          <p:nvPr/>
        </p:nvSpPr>
        <p:spPr bwMode="auto">
          <a:xfrm>
            <a:off x="1044575" y="3173413"/>
            <a:ext cx="1682750" cy="1283428"/>
          </a:xfrm>
          <a:prstGeom prst="rect">
            <a:avLst/>
          </a:prstGeom>
          <a:solidFill>
            <a:srgbClr val="D3D3F1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  <a:defRPr/>
            </a:pPr>
            <a:r>
              <a:rPr lang="en-US" sz="1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RCA:</a:t>
            </a:r>
          </a:p>
          <a:p>
            <a:pPr algn="ctr">
              <a:spcBef>
                <a:spcPct val="1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RADIAL </a:t>
            </a:r>
          </a:p>
          <a:p>
            <a:pPr algn="ctr">
              <a:spcBef>
                <a:spcPct val="10000"/>
              </a:spcBef>
              <a:defRPr/>
            </a:pPr>
            <a:r>
              <a:rPr 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Or</a:t>
            </a:r>
          </a:p>
          <a:p>
            <a:pPr algn="ctr">
              <a:spcBef>
                <a:spcPct val="10000"/>
              </a:spcBef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SVG</a:t>
            </a:r>
            <a:endParaRPr lang="en-US" sz="18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53989" name="Text Box 5"/>
          <p:cNvSpPr txBox="1">
            <a:spLocks noChangeArrowheads="1"/>
          </p:cNvSpPr>
          <p:nvPr/>
        </p:nvSpPr>
        <p:spPr bwMode="auto">
          <a:xfrm>
            <a:off x="6227763" y="3148013"/>
            <a:ext cx="1873250" cy="1283428"/>
          </a:xfrm>
          <a:prstGeom prst="rect">
            <a:avLst/>
          </a:prstGeom>
          <a:solidFill>
            <a:srgbClr val="D3D3F1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  <a:defRPr/>
            </a:pPr>
            <a:r>
              <a:rPr lang="en-US" sz="1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LCX:</a:t>
            </a:r>
          </a:p>
          <a:p>
            <a:pPr algn="ctr">
              <a:spcBef>
                <a:spcPct val="10000"/>
              </a:spcBef>
              <a:defRPr/>
            </a:pPr>
            <a:r>
              <a:rPr 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SVG</a:t>
            </a:r>
          </a:p>
          <a:p>
            <a:pPr algn="ctr">
              <a:spcBef>
                <a:spcPct val="10000"/>
              </a:spcBef>
              <a:defRPr/>
            </a:pPr>
            <a:r>
              <a:rPr 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or</a:t>
            </a:r>
            <a:endParaRPr lang="en-US" sz="18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spcBef>
                <a:spcPct val="10000"/>
              </a:spcBef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RADIAL</a:t>
            </a:r>
            <a:endParaRPr lang="en-US" sz="18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53990" name="Rectangle 6"/>
          <p:cNvSpPr>
            <a:spLocks noChangeArrowheads="1"/>
          </p:cNvSpPr>
          <p:nvPr/>
        </p:nvSpPr>
        <p:spPr bwMode="auto">
          <a:xfrm>
            <a:off x="466725" y="5445125"/>
            <a:ext cx="7993063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algn="ctr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Randomization was performed</a:t>
            </a:r>
            <a:r>
              <a:rPr lang="en-US" sz="1800" dirty="0">
                <a:solidFill>
                  <a:srgbClr val="FFFF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1800" i="1" dirty="0">
                <a:solidFill>
                  <a:srgbClr val="0000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within</a:t>
            </a:r>
            <a:r>
              <a:rPr lang="en-US" sz="1800" i="1" dirty="0">
                <a:solidFill>
                  <a:srgbClr val="FFFF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patients not </a:t>
            </a:r>
            <a:r>
              <a:rPr lang="en-US" sz="1800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between </a:t>
            </a: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patients</a:t>
            </a:r>
          </a:p>
        </p:txBody>
      </p:sp>
      <p:sp>
        <p:nvSpPr>
          <p:cNvPr id="553991" name="Line 7"/>
          <p:cNvSpPr>
            <a:spLocks noChangeShapeType="1"/>
          </p:cNvSpPr>
          <p:nvPr/>
        </p:nvSpPr>
        <p:spPr bwMode="auto">
          <a:xfrm>
            <a:off x="2773363" y="3821113"/>
            <a:ext cx="857250" cy="16986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992" name="Line 8"/>
          <p:cNvSpPr>
            <a:spLocks noChangeShapeType="1"/>
          </p:cNvSpPr>
          <p:nvPr/>
        </p:nvSpPr>
        <p:spPr bwMode="auto">
          <a:xfrm>
            <a:off x="5141913" y="3200400"/>
            <a:ext cx="941387" cy="42386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993" name="Line 9"/>
          <p:cNvSpPr>
            <a:spLocks noChangeShapeType="1"/>
          </p:cNvSpPr>
          <p:nvPr/>
        </p:nvSpPr>
        <p:spPr bwMode="auto">
          <a:xfrm flipV="1">
            <a:off x="4789488" y="4300538"/>
            <a:ext cx="215900" cy="43180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994" name="Text Box 10"/>
          <p:cNvSpPr txBox="1">
            <a:spLocks noChangeArrowheads="1"/>
          </p:cNvSpPr>
          <p:nvPr/>
        </p:nvSpPr>
        <p:spPr bwMode="auto">
          <a:xfrm>
            <a:off x="3924300" y="4803775"/>
            <a:ext cx="17557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  <a:defRPr/>
            </a:pPr>
            <a:r>
              <a:rPr lang="en-US" sz="1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LIMA to LAD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500" fill="hold"/>
                                        <p:tgtEl>
                                          <p:spTgt spid="553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500" fill="hold"/>
                                        <p:tgtEl>
                                          <p:spTgt spid="55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500" fill="hold"/>
                                        <p:tgtEl>
                                          <p:spTgt spid="55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500" fill="hold"/>
                                        <p:tgtEl>
                                          <p:spTgt spid="553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500" fill="hold"/>
                                        <p:tgtEl>
                                          <p:spTgt spid="553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500" fill="hold"/>
                                        <p:tgtEl>
                                          <p:spTgt spid="55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500" fill="hold"/>
                                        <p:tgtEl>
                                          <p:spTgt spid="55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500" fill="hold"/>
                                        <p:tgtEl>
                                          <p:spTgt spid="553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500" fill="hold"/>
                                        <p:tgtEl>
                                          <p:spTgt spid="553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500" fill="hold"/>
                                        <p:tgtEl>
                                          <p:spTgt spid="553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500" fill="hold"/>
                                        <p:tgtEl>
                                          <p:spTgt spid="553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500" fill="hold"/>
                                        <p:tgtEl>
                                          <p:spTgt spid="553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88" grpId="0" animBg="1"/>
      <p:bldP spid="553988" grpId="1" animBg="1"/>
      <p:bldP spid="553988" grpId="2" animBg="1"/>
      <p:bldP spid="553989" grpId="0" animBg="1"/>
      <p:bldP spid="553989" grpId="1" animBg="1"/>
      <p:bldP spid="553989" grpId="2" animBg="1"/>
      <p:bldP spid="553990" grpId="0"/>
      <p:bldP spid="553991" grpId="0" animBg="1"/>
      <p:bldP spid="553991" grpId="1" animBg="1"/>
      <p:bldP spid="553991" grpId="2" animBg="1"/>
      <p:bldP spid="553992" grpId="0" animBg="1"/>
      <p:bldP spid="553992" grpId="1" animBg="1"/>
      <p:bldP spid="553992" grpId="2" animBg="1"/>
      <p:bldP spid="553993" grpId="0" animBg="1"/>
      <p:bldP spid="553993" grpId="1" animBg="1"/>
      <p:bldP spid="553993" grpId="2" animBg="1"/>
      <p:bldP spid="553994" grpId="0"/>
      <p:bldP spid="553994" grpId="1"/>
      <p:bldP spid="553994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Text Box 2"/>
          <p:cNvSpPr txBox="1">
            <a:spLocks noChangeArrowheads="1"/>
          </p:cNvSpPr>
          <p:nvPr/>
        </p:nvSpPr>
        <p:spPr bwMode="auto">
          <a:xfrm>
            <a:off x="539750" y="31750"/>
            <a:ext cx="80645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PRIMARY STUDY ENDPOINT:</a:t>
            </a:r>
          </a:p>
          <a:p>
            <a:pPr algn="ctr" eaLnBrk="1" hangingPunct="1">
              <a:defRPr/>
            </a:pPr>
            <a:r>
              <a:rPr lang="en-US" sz="3600" dirty="0">
                <a:solidFill>
                  <a:srgbClr val="27277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Graft </a:t>
            </a:r>
            <a:r>
              <a:rPr lang="en-US" sz="3600" dirty="0" smtClean="0">
                <a:solidFill>
                  <a:srgbClr val="27277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Occlusion at 1 Year</a:t>
            </a:r>
            <a:endParaRPr lang="en-US" sz="2800" dirty="0">
              <a:solidFill>
                <a:srgbClr val="272777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defRPr/>
            </a:pPr>
            <a:r>
              <a:rPr lang="en-US" sz="2000" dirty="0">
                <a:solidFill>
                  <a:srgbClr val="272777"/>
                </a:solidFill>
              </a:rPr>
              <a:t>Occluded = No Opacification of Distal Vessel (TIMI 0)</a:t>
            </a:r>
          </a:p>
        </p:txBody>
      </p:sp>
      <p:sp>
        <p:nvSpPr>
          <p:cNvPr id="566275" name="Text Box 3"/>
          <p:cNvSpPr txBox="1">
            <a:spLocks noChangeArrowheads="1"/>
          </p:cNvSpPr>
          <p:nvPr/>
        </p:nvSpPr>
        <p:spPr bwMode="auto">
          <a:xfrm>
            <a:off x="6156324" y="2395538"/>
            <a:ext cx="2987675" cy="14773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 0.56</a:t>
            </a:r>
            <a:endParaRPr lang="en-US" sz="1800" dirty="0">
              <a:solidFill>
                <a:srgbClr val="99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en-US" sz="18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95% CI 0.34–0.88</a:t>
            </a:r>
          </a:p>
          <a:p>
            <a:pPr eaLnBrk="1" hangingPunct="1">
              <a:defRPr/>
            </a:pPr>
            <a:endParaRPr lang="en-US" sz="1800" dirty="0">
              <a:solidFill>
                <a:srgbClr val="99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en-US" sz="1800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Absolute Difference =5.4%</a:t>
            </a: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>
            <p:ph idx="1"/>
          </p:nvPr>
        </p:nvGraphicFramePr>
        <p:xfrm>
          <a:off x="457200" y="1828800"/>
          <a:ext cx="7177088" cy="3503613"/>
        </p:xfrm>
        <a:graphic>
          <a:graphicData uri="http://schemas.openxmlformats.org/presentationml/2006/ole">
            <p:oleObj spid="_x0000_s142338" name="Worksheet" r:id="rId4" imgW="6067425" imgH="2962275" progId="Excel.Sheet.8">
              <p:embed/>
            </p:oleObj>
          </a:graphicData>
        </a:graphic>
      </p:graphicFrame>
      <p:sp>
        <p:nvSpPr>
          <p:cNvPr id="566277" name="Text Box 5"/>
          <p:cNvSpPr txBox="1">
            <a:spLocks noChangeArrowheads="1"/>
          </p:cNvSpPr>
          <p:nvPr/>
        </p:nvSpPr>
        <p:spPr bwMode="auto">
          <a:xfrm>
            <a:off x="2124075" y="5589588"/>
            <a:ext cx="35925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Intention to Treat Analysis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696075" y="6308725"/>
            <a:ext cx="24479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800000"/>
                </a:solidFill>
              </a:rPr>
              <a:t>NEJM</a:t>
            </a:r>
            <a:r>
              <a:rPr lang="en-US" sz="1400" dirty="0">
                <a:solidFill>
                  <a:srgbClr val="800000"/>
                </a:solidFill>
              </a:rPr>
              <a:t> </a:t>
            </a:r>
            <a:r>
              <a:rPr lang="en-US" sz="1200" dirty="0">
                <a:solidFill>
                  <a:srgbClr val="800000"/>
                </a:solidFill>
              </a:rPr>
              <a:t>Nov. 25, 2004</a:t>
            </a:r>
            <a:r>
              <a:rPr lang="en-US" sz="1600" dirty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38400" y="19812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Text Box 2"/>
          <p:cNvSpPr txBox="1">
            <a:spLocks noChangeArrowheads="1"/>
          </p:cNvSpPr>
          <p:nvPr/>
        </p:nvSpPr>
        <p:spPr bwMode="auto">
          <a:xfrm>
            <a:off x="304800" y="31750"/>
            <a:ext cx="86106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SECONDARY </a:t>
            </a: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STUDY ENDPOINT:</a:t>
            </a:r>
          </a:p>
          <a:p>
            <a:pPr algn="ctr" eaLnBrk="1" hangingPunct="1">
              <a:defRPr/>
            </a:pPr>
            <a:r>
              <a:rPr lang="en-US" sz="3600" dirty="0" smtClean="0">
                <a:solidFill>
                  <a:srgbClr val="27277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Functional Graft Occlusion at 1 Year </a:t>
            </a:r>
            <a:endParaRPr lang="en-US" sz="2800" dirty="0">
              <a:solidFill>
                <a:srgbClr val="272777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en-US" sz="2000" dirty="0" smtClean="0">
                <a:solidFill>
                  <a:srgbClr val="272777"/>
                </a:solidFill>
                <a:latin typeface="Verdana" pitchFamily="34" charset="0"/>
              </a:rPr>
              <a:t>TIMI 3 = Patent    TIMI 0,1,2 = Occluded</a:t>
            </a:r>
          </a:p>
          <a:p>
            <a:pPr algn="ctr" eaLnBrk="1" hangingPunct="1">
              <a:defRPr/>
            </a:pPr>
            <a:endParaRPr lang="en-US" sz="2000" dirty="0">
              <a:solidFill>
                <a:srgbClr val="272777"/>
              </a:solidFill>
            </a:endParaRPr>
          </a:p>
        </p:txBody>
      </p:sp>
      <p:sp>
        <p:nvSpPr>
          <p:cNvPr id="566275" name="Text Box 3"/>
          <p:cNvSpPr txBox="1">
            <a:spLocks noChangeArrowheads="1"/>
          </p:cNvSpPr>
          <p:nvPr/>
        </p:nvSpPr>
        <p:spPr bwMode="auto">
          <a:xfrm>
            <a:off x="6156325" y="2395538"/>
            <a:ext cx="237648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8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endParaRPr lang="en-US" sz="1800" dirty="0">
              <a:solidFill>
                <a:srgbClr val="99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>
            <p:ph idx="1"/>
          </p:nvPr>
        </p:nvGraphicFramePr>
        <p:xfrm>
          <a:off x="539750" y="1873250"/>
          <a:ext cx="7210425" cy="3521075"/>
        </p:xfrm>
        <a:graphic>
          <a:graphicData uri="http://schemas.openxmlformats.org/presentationml/2006/ole">
            <p:oleObj spid="_x0000_s185346" name="Worksheet" r:id="rId4" imgW="6105525" imgH="2981325" progId="Excel.Sheet.8">
              <p:embed/>
            </p:oleObj>
          </a:graphicData>
        </a:graphic>
      </p:graphicFrame>
      <p:sp>
        <p:nvSpPr>
          <p:cNvPr id="566277" name="Text Box 5"/>
          <p:cNvSpPr txBox="1">
            <a:spLocks noChangeArrowheads="1"/>
          </p:cNvSpPr>
          <p:nvPr/>
        </p:nvSpPr>
        <p:spPr bwMode="auto">
          <a:xfrm>
            <a:off x="2124075" y="5589588"/>
            <a:ext cx="35925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Intention to Treat Analysis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696075" y="6308725"/>
            <a:ext cx="24479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800000"/>
                </a:solidFill>
              </a:rPr>
              <a:t>NEJM</a:t>
            </a:r>
            <a:r>
              <a:rPr lang="en-US" sz="1400" dirty="0">
                <a:solidFill>
                  <a:srgbClr val="800000"/>
                </a:solidFill>
              </a:rPr>
              <a:t> </a:t>
            </a:r>
            <a:r>
              <a:rPr lang="en-US" sz="1200" dirty="0">
                <a:solidFill>
                  <a:srgbClr val="800000"/>
                </a:solidFill>
              </a:rPr>
              <a:t>Nov. 25, 2004</a:t>
            </a:r>
            <a:r>
              <a:rPr lang="en-US" sz="16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1655</TotalTime>
  <Words>1427</Words>
  <Application>Microsoft Office PowerPoint</Application>
  <PresentationFormat>On-screen Show (4:3)</PresentationFormat>
  <Paragraphs>353</Paragraphs>
  <Slides>27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Profile</vt:lpstr>
      <vt:lpstr>Worksheet</vt:lpstr>
      <vt:lpstr> Radial Artery and Saphenous Vein Patency more than 5-years Following Coronary Artery Bypass Surgery: </vt:lpstr>
      <vt:lpstr>Stephen E. Fremes MD, Saswata Deb MD, Steve K. Singh MD, Randi Feder-Elituv BSc, Andreas Laupacis MD and Eric A. Cohen MD for the Radial Artery Patency Study Investigators</vt:lpstr>
      <vt:lpstr>Background</vt:lpstr>
      <vt:lpstr>Slide 4</vt:lpstr>
      <vt:lpstr>Study Question</vt:lpstr>
      <vt:lpstr>Patients</vt:lpstr>
      <vt:lpstr>Study Randomization  </vt:lpstr>
      <vt:lpstr>Slide 8</vt:lpstr>
      <vt:lpstr>Slide 9</vt:lpstr>
      <vt:lpstr>Study Question</vt:lpstr>
      <vt:lpstr>Slide 11</vt:lpstr>
      <vt:lpstr>Slide 12</vt:lpstr>
      <vt:lpstr>Study Patients</vt:lpstr>
      <vt:lpstr>Angiographic Results</vt:lpstr>
      <vt:lpstr>Slide 15</vt:lpstr>
      <vt:lpstr>Slide 16</vt:lpstr>
      <vt:lpstr>SECONDARY STUDY ENDPOINT: Graft Stenosis  &gt;25% of TIMI 3  Grafts  N=164 both grafts patent</vt:lpstr>
      <vt:lpstr>Slide 18</vt:lpstr>
      <vt:lpstr>Clinical Results</vt:lpstr>
      <vt:lpstr>MACE</vt:lpstr>
      <vt:lpstr>Slide 21</vt:lpstr>
      <vt:lpstr>Slide 22</vt:lpstr>
      <vt:lpstr>Limitations</vt:lpstr>
      <vt:lpstr>Conclusions: 5 Year Results</vt:lpstr>
      <vt:lpstr>Clinical Trials of Radial Patency</vt:lpstr>
      <vt:lpstr>Additional slides</vt:lpstr>
      <vt:lpstr>PARTICIPATING CENTRES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PATIENTS</dc:title>
  <dc:creator>Christine</dc:creator>
  <cp:lastModifiedBy>Christine</cp:lastModifiedBy>
  <cp:revision>157</cp:revision>
  <dcterms:created xsi:type="dcterms:W3CDTF">2006-08-16T00:00:00Z</dcterms:created>
  <dcterms:modified xsi:type="dcterms:W3CDTF">2011-04-01T20:38:35Z</dcterms:modified>
</cp:coreProperties>
</file>