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9"/>
  </p:notesMasterIdLst>
  <p:handoutMasterIdLst>
    <p:handoutMasterId r:id="rId40"/>
  </p:handoutMasterIdLst>
  <p:sldIdLst>
    <p:sldId id="281" r:id="rId2"/>
    <p:sldId id="332" r:id="rId3"/>
    <p:sldId id="283" r:id="rId4"/>
    <p:sldId id="284" r:id="rId5"/>
    <p:sldId id="285" r:id="rId6"/>
    <p:sldId id="309" r:id="rId7"/>
    <p:sldId id="307" r:id="rId8"/>
    <p:sldId id="308" r:id="rId9"/>
    <p:sldId id="259" r:id="rId10"/>
    <p:sldId id="260" r:id="rId11"/>
    <p:sldId id="328" r:id="rId12"/>
    <p:sldId id="290" r:id="rId13"/>
    <p:sldId id="289" r:id="rId14"/>
    <p:sldId id="265" r:id="rId15"/>
    <p:sldId id="305" r:id="rId16"/>
    <p:sldId id="331" r:id="rId17"/>
    <p:sldId id="296" r:id="rId18"/>
    <p:sldId id="299" r:id="rId19"/>
    <p:sldId id="300" r:id="rId20"/>
    <p:sldId id="301" r:id="rId21"/>
    <p:sldId id="302" r:id="rId22"/>
    <p:sldId id="324" r:id="rId23"/>
    <p:sldId id="333" r:id="rId24"/>
    <p:sldId id="326" r:id="rId25"/>
    <p:sldId id="327" r:id="rId26"/>
    <p:sldId id="314" r:id="rId27"/>
    <p:sldId id="313" r:id="rId28"/>
    <p:sldId id="312" r:id="rId29"/>
    <p:sldId id="315" r:id="rId30"/>
    <p:sldId id="316" r:id="rId31"/>
    <p:sldId id="317" r:id="rId32"/>
    <p:sldId id="330" r:id="rId33"/>
    <p:sldId id="329" r:id="rId34"/>
    <p:sldId id="318" r:id="rId35"/>
    <p:sldId id="320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FE"/>
    <a:srgbClr val="DAF1FD"/>
    <a:srgbClr val="C7E9FD"/>
    <a:srgbClr val="FFD833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7297" autoAdjust="0"/>
  </p:normalViewPr>
  <p:slideViewPr>
    <p:cSldViewPr>
      <p:cViewPr>
        <p:scale>
          <a:sx n="80" d="100"/>
          <a:sy n="80" d="100"/>
        </p:scale>
        <p:origin x="-379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0"/>
    </p:cViewPr>
  </p:sorterViewPr>
  <p:notesViewPr>
    <p:cSldViewPr>
      <p:cViewPr varScale="1">
        <p:scale>
          <a:sx n="52" d="100"/>
          <a:sy n="52" d="100"/>
        </p:scale>
        <p:origin x="-2678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02567-50E6-DB41-9AC2-FF8E3E70985F}" type="datetimeFigureOut">
              <a:rPr lang="en-US"/>
              <a:pPr/>
              <a:t>3/29/2011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3FC2C-A6A1-9B47-89B7-5912BC3903DF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4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6339E6-038B-4B40-AE01-5BB318228D70}" type="datetimeFigureOut">
              <a:rPr lang="en-US"/>
              <a:pPr/>
              <a:t>3/29/2011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E96F04-BCEB-F64A-A41F-95FCAE6AF7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60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246C16-83C4-6F48-8366-7BE82C729C75}" type="slidenum">
              <a:rPr lang="en-US" sz="1200">
                <a:solidFill>
                  <a:srgbClr val="000000"/>
                </a:solidFill>
              </a:rPr>
              <a:pPr/>
              <a:t>1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9025" y="874713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4572000"/>
            <a:ext cx="50292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96F04-BCEB-F64A-A41F-95FCAE6AF79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81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found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96F04-BCEB-F64A-A41F-95FCAE6AF79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93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Esteemed</a:t>
            </a:r>
            <a:r>
              <a:rPr lang="en-US" baseline="0" dirty="0" smtClean="0"/>
              <a:t> Panelists, Ladies and Gentlemen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STICH Trial strongly supports an assessment for coronary artery disease among heart failure patients likely to survive 2 or more years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Among</a:t>
            </a:r>
            <a:r>
              <a:rPr lang="en-US" baseline="0" dirty="0" smtClean="0"/>
              <a:t> those patients whose coronary anatomy is found suitable for surgical revascularization on evidence based medical therapy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Coronary Bypass Surgery reduces cardiovascular mortality and morbidity compared to medical therapy alone and should be considered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durability of these STICH results out to a median of 10 years average are being tested in the STICH Extenssion Study which is ongoing so stay tuned.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96F04-BCEB-F64A-A41F-95FCAE6AF79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81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Options – 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CD9C35A-1087-D74A-8569-696F488F9C91}" type="slidenum">
              <a:rPr lang="en-US" sz="1200"/>
              <a:pPr eaLnBrk="1" hangingPunct="1"/>
              <a:t>32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Add reference </a:t>
            </a:r>
            <a:r>
              <a:rPr lang="en-US" dirty="0">
                <a:latin typeface="Calibri" charset="0"/>
              </a:rPr>
              <a:t>to </a:t>
            </a:r>
            <a:r>
              <a:rPr lang="en-US" dirty="0" smtClean="0">
                <a:latin typeface="Calibri" charset="0"/>
              </a:rPr>
              <a:t>R&amp;D</a:t>
            </a:r>
          </a:p>
          <a:p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Within this context</a:t>
            </a:r>
          </a:p>
          <a:p>
            <a:r>
              <a:rPr lang="en-US" dirty="0" smtClean="0">
                <a:latin typeface="Calibri" charset="0"/>
              </a:rPr>
              <a:t>The Surgical</a:t>
            </a:r>
            <a:r>
              <a:rPr lang="en-US" baseline="0" dirty="0" smtClean="0">
                <a:latin typeface="Calibri" charset="0"/>
              </a:rPr>
              <a:t> Treatment for Ischemic Heart Failure Trial was developed </a:t>
            </a:r>
          </a:p>
          <a:p>
            <a:r>
              <a:rPr lang="en-US" baseline="0" dirty="0" smtClean="0">
                <a:latin typeface="Calibri" charset="0"/>
              </a:rPr>
              <a:t>Which proposed the following Hypothesis -</a:t>
            </a:r>
            <a:endParaRPr lang="en-US" dirty="0">
              <a:latin typeface="Calibri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6E71645-A71A-CA48-880A-0F5E82998C07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CC95399-EAF3-D547-B6E6-AABD98808576}" type="slidenum">
              <a:rPr lang="en-US" sz="1200"/>
              <a:pPr eaLnBrk="1" hangingPunct="1"/>
              <a:t>8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F22567C-2202-8D44-975C-427B28F6A319}" type="slidenum">
              <a:rPr lang="en-US" sz="1200"/>
              <a:pPr eaLnBrk="1" hangingPunct="1"/>
              <a:t>10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96F04-BCEB-F64A-A41F-95FCAE6AF79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10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Previous bypass surgery</a:t>
            </a:r>
          </a:p>
          <a:p>
            <a:r>
              <a:rPr lang="en-US" dirty="0">
                <a:latin typeface="Calibri" charset="0"/>
              </a:rPr>
              <a:t>Insulin req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Percent only 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A3D5C4C-F081-CE42-A151-67EE0442F76D}" type="slidenum">
              <a:rPr lang="en-US" sz="1200"/>
              <a:pPr eaLnBrk="1" hangingPunct="1"/>
              <a:t>12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0C139E-1FB8-D849-BA8B-40357B8E0DE9}" type="slidenum">
              <a:rPr lang="en-US" sz="1200"/>
              <a:pPr eaLnBrk="1" hangingPunct="1"/>
              <a:t>15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Model 3 Covariate adjusted – all variables prospectively specified in STICH protocol or with significant prognostic effect. 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Stratum, age, gender, race, HF class at baseline, MI history, previous revascularization, best available EF, number of diseased vessels, chronic renal insufficiency, MR, stroke hx, AF hx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HR 0.83 (0.68, 0.99) p = 0.039.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C08B615-6272-6D45-94E4-B63E7A0F43B3}" type="slidenum">
              <a:rPr lang="en-US" sz="1200"/>
              <a:pPr eaLnBrk="1" hangingPunct="1"/>
              <a:t>17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Need to convert this into HR plot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05B052A-00E5-4B43-B00A-6FD7CFDE338C}" type="slidenum">
              <a:rPr lang="en-US" sz="1200"/>
              <a:pPr eaLnBrk="1" hangingPunct="1"/>
              <a:t>22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tich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50292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643766"/>
          </a:xfrm>
          <a:effectLst>
            <a:outerShdw blurRad="63500" dist="71842" dir="2700000" algn="ctr" rotWithShape="0">
              <a:srgbClr val="000000">
                <a:alpha val="74998"/>
              </a:srgbClr>
            </a:outerShdw>
          </a:effectLst>
        </p:spPr>
        <p:txBody>
          <a:bodyPr lIns="90487" tIns="44450" rIns="90487" bIns="44450"/>
          <a:lstStyle>
            <a:lvl1pPr>
              <a:defRPr sz="3600" b="0">
                <a:solidFill>
                  <a:srgbClr val="FFD833"/>
                </a:solidFill>
                <a:latin typeface="Arial Black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485775"/>
          </a:xfrm>
          <a:effectLst>
            <a:outerShdw blurRad="63500" dist="53882" dir="2700000" algn="ctr" rotWithShape="0">
              <a:srgbClr val="000000">
                <a:alpha val="74998"/>
              </a:srgbClr>
            </a:outerShdw>
          </a:effectLst>
        </p:spPr>
        <p:txBody>
          <a:bodyPr anchor="t"/>
          <a:lstStyle>
            <a:lvl1pPr marL="0" indent="0" algn="ctr">
              <a:buFont typeface="Monotype Sort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211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583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39957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39957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033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230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24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935288"/>
            <a:ext cx="3581400" cy="128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35288"/>
            <a:ext cx="3581400" cy="128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3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931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910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410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00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14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0043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ich_white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19" y="6248400"/>
            <a:ext cx="13991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71842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315200" cy="18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228600" rIns="90487" bIns="22860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B953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282575" indent="-282575" algn="l" rtl="0" eaLnBrk="0" fontAlgn="base" hangingPunct="0">
        <a:spcBef>
          <a:spcPts val="1752"/>
        </a:spcBef>
        <a:spcAft>
          <a:spcPct val="0"/>
        </a:spcAft>
        <a:buClr>
          <a:schemeClr val="tx1"/>
        </a:buClr>
        <a:buSzPct val="100000"/>
        <a:buFont typeface="Arial"/>
        <a:buChar char="•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1363" indent="-285750" algn="l" rtl="0" eaLnBrk="0" fontAlgn="base" hangingPunct="0">
        <a:spcBef>
          <a:spcPts val="408"/>
        </a:spcBef>
        <a:spcAft>
          <a:spcPct val="0"/>
        </a:spcAft>
        <a:buClr>
          <a:schemeClr val="tx1"/>
        </a:buClr>
        <a:buSzPct val="100000"/>
        <a:buFont typeface="Wingdings" charset="2"/>
        <a:buChar char="§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031875" indent="-117475" algn="l" rtl="0" eaLnBrk="0" fontAlgn="base" hangingPunct="0">
        <a:spcBef>
          <a:spcPct val="10000"/>
        </a:spcBef>
        <a:spcAft>
          <a:spcPct val="0"/>
        </a:spcAft>
        <a:buSzPct val="100000"/>
        <a:defRPr sz="2800" i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SzPct val="100000"/>
        <a:defRPr sz="2600">
          <a:solidFill>
            <a:srgbClr val="FFFFFF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SzPct val="100000"/>
        <a:defRPr sz="2600">
          <a:solidFill>
            <a:srgbClr val="FFFFFF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50000"/>
        </a:spcBef>
        <a:spcAft>
          <a:spcPct val="0"/>
        </a:spcAft>
        <a:buSzPct val="100000"/>
        <a:defRPr sz="2600">
          <a:solidFill>
            <a:srgbClr val="FFFFFF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50000"/>
        </a:spcBef>
        <a:spcAft>
          <a:spcPct val="0"/>
        </a:spcAft>
        <a:buSzPct val="100000"/>
        <a:defRPr sz="2600">
          <a:solidFill>
            <a:srgbClr val="FFFFFF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50000"/>
        </a:spcBef>
        <a:spcAft>
          <a:spcPct val="0"/>
        </a:spcAft>
        <a:buSzPct val="100000"/>
        <a:defRPr sz="2600">
          <a:solidFill>
            <a:srgbClr val="FFFFFF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50000"/>
        </a:spcBef>
        <a:spcAft>
          <a:spcPct val="0"/>
        </a:spcAft>
        <a:buSzPct val="100000"/>
        <a:defRPr sz="2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659429"/>
          </a:xfrm>
        </p:spPr>
        <p:txBody>
          <a:bodyPr/>
          <a:lstStyle/>
          <a:p>
            <a:r>
              <a:rPr lang="en-US" sz="3400" dirty="0"/>
              <a:t>Coronary Artery Bypass Graft Surgery in Patients with Ischemic Heart 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382430"/>
          </a:xfrm>
        </p:spPr>
        <p:txBody>
          <a:bodyPr/>
          <a:lstStyle/>
          <a:p>
            <a:r>
              <a:rPr lang="en-US" b="1" dirty="0"/>
              <a:t>Eric J. Velazquez, MD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on behalf of the STICH Investigators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April 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Exclusion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185761"/>
          </a:xfrm>
        </p:spPr>
        <p:txBody>
          <a:bodyPr/>
          <a:lstStyle/>
          <a:p>
            <a:pPr>
              <a:spcBef>
                <a:spcPts val="1152"/>
              </a:spcBef>
            </a:pPr>
            <a:r>
              <a:rPr lang="en-US" sz="2400" dirty="0"/>
              <a:t>Recent acute MI (within 30 days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Bef>
                <a:spcPts val="1152"/>
              </a:spcBef>
            </a:pPr>
            <a:r>
              <a:rPr lang="en-US" sz="2400" dirty="0" smtClean="0"/>
              <a:t>Cardiogenic </a:t>
            </a:r>
            <a:r>
              <a:rPr lang="en-US" sz="2400" dirty="0"/>
              <a:t>shock (within 72 hours of randomization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Bef>
                <a:spcPts val="1152"/>
              </a:spcBef>
            </a:pPr>
            <a:r>
              <a:rPr lang="en-US" sz="2400" dirty="0"/>
              <a:t>Plan for percutaneous intervention </a:t>
            </a:r>
          </a:p>
          <a:p>
            <a:pPr>
              <a:spcBef>
                <a:spcPts val="1152"/>
              </a:spcBef>
            </a:pPr>
            <a:r>
              <a:rPr lang="en-US" sz="2400" dirty="0" smtClean="0"/>
              <a:t>Aortic valve disease requiring </a:t>
            </a:r>
            <a:r>
              <a:rPr lang="en-US" sz="2400" dirty="0"/>
              <a:t>valve repair or </a:t>
            </a:r>
            <a:r>
              <a:rPr lang="en-US" sz="2400" dirty="0" smtClean="0"/>
              <a:t>replacement</a:t>
            </a:r>
            <a:endParaRPr lang="en-US" sz="2400" dirty="0"/>
          </a:p>
          <a:p>
            <a:pPr>
              <a:spcBef>
                <a:spcPts val="1152"/>
              </a:spcBef>
            </a:pPr>
            <a:r>
              <a:rPr lang="en-US" sz="2400" dirty="0"/>
              <a:t>History of more than 1 prior </a:t>
            </a:r>
            <a:r>
              <a:rPr lang="en-US" sz="2400" dirty="0" smtClean="0"/>
              <a:t>CABG</a:t>
            </a:r>
          </a:p>
          <a:p>
            <a:pPr>
              <a:spcBef>
                <a:spcPts val="1152"/>
              </a:spcBef>
            </a:pPr>
            <a:r>
              <a:rPr lang="en-US" sz="2400" dirty="0" smtClean="0"/>
              <a:t>Non-cardiac illness </a:t>
            </a:r>
            <a:r>
              <a:rPr lang="en-US" sz="2400" dirty="0"/>
              <a:t>with a life expectancy of less than 3 </a:t>
            </a:r>
            <a:r>
              <a:rPr lang="en-US" sz="2400" dirty="0" smtClean="0"/>
              <a:t>years or imposing </a:t>
            </a:r>
            <a:r>
              <a:rPr lang="en-US" sz="2400" dirty="0"/>
              <a:t>substantial operative mortality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52578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4800" y="1143000"/>
            <a:ext cx="8610600" cy="2332911"/>
            <a:chOff x="304800" y="838200"/>
            <a:chExt cx="8610600" cy="2332911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3962400" y="838200"/>
              <a:ext cx="1219200" cy="685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charset="0"/>
                  <a:ea typeface="+mn-ea"/>
                </a:rPr>
                <a:t>1212</a:t>
              </a:r>
            </a:p>
          </p:txBody>
        </p:sp>
        <p:cxnSp>
          <p:nvCxnSpPr>
            <p:cNvPr id="17" name="Straight Connector 12"/>
            <p:cNvCxnSpPr>
              <a:cxnSpLocks noChangeShapeType="1"/>
            </p:cNvCxnSpPr>
            <p:nvPr/>
          </p:nvCxnSpPr>
          <p:spPr bwMode="auto">
            <a:xfrm rot="5400000">
              <a:off x="4419600" y="1676400"/>
              <a:ext cx="3048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4"/>
            <p:cNvCxnSpPr>
              <a:cxnSpLocks noChangeShapeType="1"/>
            </p:cNvCxnSpPr>
            <p:nvPr/>
          </p:nvCxnSpPr>
          <p:spPr bwMode="auto">
            <a:xfrm>
              <a:off x="2743200" y="1828800"/>
              <a:ext cx="36576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33"/>
            <p:cNvSpPr txBox="1">
              <a:spLocks noChangeArrowheads="1"/>
            </p:cNvSpPr>
            <p:nvPr/>
          </p:nvSpPr>
          <p:spPr bwMode="auto">
            <a:xfrm>
              <a:off x="7086600" y="2463225"/>
              <a:ext cx="18288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 smtClean="0">
                  <a:solidFill>
                    <a:srgbClr val="FFFF00"/>
                  </a:solidFill>
                  <a:latin typeface="Arial" charset="0"/>
                </a:rPr>
                <a:t>Randomized</a:t>
              </a:r>
            </a:p>
            <a:p>
              <a:pPr eaLnBrk="1" hangingPunct="1"/>
              <a:r>
                <a:rPr lang="en-US" sz="2000" dirty="0" smtClean="0">
                  <a:solidFill>
                    <a:srgbClr val="FFFF00"/>
                  </a:solidFill>
                  <a:latin typeface="Arial" charset="0"/>
                </a:rPr>
                <a:t>CABG</a:t>
              </a:r>
              <a:endParaRPr lang="en-US" sz="2000" dirty="0">
                <a:solidFill>
                  <a:srgbClr val="FFFF00"/>
                </a:solidFill>
                <a:latin typeface="Arial" charset="0"/>
              </a:endParaRPr>
            </a:p>
          </p:txBody>
        </p:sp>
        <p:cxnSp>
          <p:nvCxnSpPr>
            <p:cNvPr id="20" name="Straight Connector 53"/>
            <p:cNvCxnSpPr>
              <a:cxnSpLocks noChangeShapeType="1"/>
            </p:cNvCxnSpPr>
            <p:nvPr/>
          </p:nvCxnSpPr>
          <p:spPr bwMode="auto">
            <a:xfrm>
              <a:off x="6400800" y="1816100"/>
              <a:ext cx="0" cy="12954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66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18288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sz="2000" dirty="0" smtClean="0">
                  <a:solidFill>
                    <a:schemeClr val="accent5"/>
                  </a:solidFill>
                  <a:latin typeface="Arial" charset="0"/>
                </a:rPr>
                <a:t>Randomized </a:t>
              </a:r>
            </a:p>
            <a:p>
              <a:pPr algn="r" eaLnBrk="1" hangingPunct="1"/>
              <a:r>
                <a:rPr lang="en-US" sz="2000" dirty="0" smtClean="0">
                  <a:solidFill>
                    <a:schemeClr val="accent5"/>
                  </a:solidFill>
                  <a:latin typeface="Arial" charset="0"/>
                </a:rPr>
                <a:t>MED only</a:t>
              </a:r>
              <a:endParaRPr lang="en-US" sz="2000" dirty="0">
                <a:solidFill>
                  <a:schemeClr val="accent5"/>
                </a:solidFill>
                <a:latin typeface="Arial" charset="0"/>
              </a:endParaRPr>
            </a:p>
          </p:txBody>
        </p:sp>
        <p:cxnSp>
          <p:nvCxnSpPr>
            <p:cNvPr id="23" name="Straight Connector 53"/>
            <p:cNvCxnSpPr>
              <a:cxnSpLocks noChangeShapeType="1"/>
            </p:cNvCxnSpPr>
            <p:nvPr/>
          </p:nvCxnSpPr>
          <p:spPr bwMode="auto">
            <a:xfrm rot="5400000">
              <a:off x="2324100" y="2235200"/>
              <a:ext cx="8382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" name="Group 1"/>
            <p:cNvGrpSpPr/>
            <p:nvPr/>
          </p:nvGrpSpPr>
          <p:grpSpPr>
            <a:xfrm>
              <a:off x="2133600" y="2438400"/>
              <a:ext cx="4876800" cy="685800"/>
              <a:chOff x="2133600" y="5257800"/>
              <a:chExt cx="4876800" cy="685800"/>
            </a:xfrm>
          </p:grpSpPr>
          <p:sp>
            <p:nvSpPr>
              <p:cNvPr id="21" name="Oval 56"/>
              <p:cNvSpPr>
                <a:spLocks noChangeArrowheads="1"/>
              </p:cNvSpPr>
              <p:nvPr/>
            </p:nvSpPr>
            <p:spPr bwMode="auto">
              <a:xfrm>
                <a:off x="5791200" y="5257800"/>
                <a:ext cx="1219200" cy="6858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r>
                  <a:rPr lang="en-US" sz="2000" b="1" dirty="0">
                    <a:solidFill>
                      <a:srgbClr val="000000"/>
                    </a:solidFill>
                    <a:latin typeface="Arial" charset="0"/>
                    <a:ea typeface="+mn-ea"/>
                  </a:rPr>
                  <a:t>610</a:t>
                </a:r>
              </a:p>
            </p:txBody>
          </p:sp>
          <p:sp>
            <p:nvSpPr>
              <p:cNvPr id="24" name="Oval 87"/>
              <p:cNvSpPr>
                <a:spLocks noChangeArrowheads="1"/>
              </p:cNvSpPr>
              <p:nvPr/>
            </p:nvSpPr>
            <p:spPr bwMode="auto">
              <a:xfrm>
                <a:off x="2133600" y="5257800"/>
                <a:ext cx="1219200" cy="685800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/>
                <a:r>
                  <a:rPr lang="en-US" sz="2000" b="1" dirty="0">
                    <a:solidFill>
                      <a:srgbClr val="000000"/>
                    </a:solidFill>
                    <a:latin typeface="Arial" charset="0"/>
                    <a:ea typeface="+mn-ea"/>
                  </a:rPr>
                  <a:t>602</a:t>
                </a:r>
              </a:p>
            </p:txBody>
          </p:sp>
        </p:grp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STICH Revascularization Hypothesis</a:t>
            </a:r>
          </a:p>
        </p:txBody>
      </p:sp>
    </p:spTree>
    <p:extLst>
      <p:ext uri="{BB962C8B-B14F-4D97-AF65-F5344CB8AC3E}">
        <p14:creationId xmlns:p14="http://schemas.microsoft.com/office/powerpoint/2010/main" val="21964829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3698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Selected Baseline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439368"/>
              </p:ext>
            </p:extLst>
          </p:nvPr>
        </p:nvGraphicFramePr>
        <p:xfrm>
          <a:off x="457200" y="1295400"/>
          <a:ext cx="8229600" cy="4857806"/>
        </p:xfrm>
        <a:graphic>
          <a:graphicData uri="http://schemas.openxmlformats.org/drawingml/2006/table">
            <a:tbl>
              <a:tblPr/>
              <a:tblGrid>
                <a:gridCol w="4191000"/>
                <a:gridCol w="2057400"/>
                <a:gridCol w="1981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Variable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91456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MED (N=602)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91456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CABG (N=610)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91456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Age, median (IQR), yrs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59 (53, 67)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60 (54, 68)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Female,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Black or other, 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Myocardial infarction,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76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Diabetes, 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Previous PCI or CABG,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15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952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NYHA HF Class I/II,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63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NYHA HF Class III/IV,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37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37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080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No 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ngina or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CCS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Class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I, %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CCS Angina Class II–IV,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48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+mn-lt"/>
                        <a:ea typeface="ＭＳ 明朝" charset="0"/>
                        <a:cs typeface="ＭＳ 明朝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747F3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3698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Selected Baseline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51845"/>
              </p:ext>
            </p:extLst>
          </p:nvPr>
        </p:nvGraphicFramePr>
        <p:xfrm>
          <a:off x="457200" y="1295400"/>
          <a:ext cx="8229600" cy="3354813"/>
        </p:xfrm>
        <a:graphic>
          <a:graphicData uri="http://schemas.openxmlformats.org/drawingml/2006/table">
            <a:tbl>
              <a:tblPr/>
              <a:tblGrid>
                <a:gridCol w="5257800"/>
                <a:gridCol w="1447800"/>
                <a:gridCol w="15240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Variable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64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MED 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(N=602)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64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CABG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(N=610)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64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2725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Left ventricular ejection fraction (%) — median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40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40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40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17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Mitral Regurgitation (≥ 2+), %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40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63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91440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+mn-lt"/>
                          <a:ea typeface="ＭＳ 明朝" charset="0"/>
                          <a:cs typeface="ＭＳ 明朝" charset="0"/>
                        </a:rPr>
                        <a:t>65</a:t>
                      </a:r>
                    </a:p>
                  </a:txBody>
                  <a:tcPr marT="45732" marB="91440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7471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Coronary anatomy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明朝" charset="0"/>
                          <a:cs typeface="+mn-cs"/>
                        </a:rPr>
                        <a:t>Multi-vessel disease (&gt;50%),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58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明朝" charset="0"/>
                          <a:cs typeface="+mn-cs"/>
                        </a:rPr>
                        <a:t>Proximal LAD stenosis (&gt;75%),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Arial" charset="0"/>
                          <a:ea typeface="ＭＳ 明朝" charset="0"/>
                          <a:cs typeface="+mn-cs"/>
                        </a:rPr>
                        <a:t>69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+mj-lt"/>
                          <a:ea typeface="ＭＳ 明朝" charset="0"/>
                          <a:cs typeface="ＭＳ 明朝" charset="0"/>
                        </a:rPr>
                        <a:t>67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+mj-lt"/>
                        <a:ea typeface="ＭＳ 明朝" charset="0"/>
                        <a:cs typeface="ＭＳ 明朝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3698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Medication 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015024"/>
              </p:ext>
            </p:extLst>
          </p:nvPr>
        </p:nvGraphicFramePr>
        <p:xfrm>
          <a:off x="674676" y="1295400"/>
          <a:ext cx="7794648" cy="3563154"/>
        </p:xfrm>
        <a:graphic>
          <a:graphicData uri="http://schemas.openxmlformats.org/drawingml/2006/table">
            <a:tbl>
              <a:tblPr/>
              <a:tblGrid>
                <a:gridCol w="2817342"/>
                <a:gridCol w="1126937"/>
                <a:gridCol w="1314760"/>
                <a:gridCol w="1126937"/>
                <a:gridCol w="140867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84520" marR="84520" marT="91440" marB="155448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MED (N=602)</a:t>
                      </a:r>
                    </a:p>
                  </a:txBody>
                  <a:tcPr marL="84520" marR="84520" marT="91440" marB="155448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CABG (N=610)</a:t>
                      </a:r>
                    </a:p>
                  </a:txBody>
                  <a:tcPr marL="84520" marR="84520" marT="91440" marB="155448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5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Medication, %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100584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Baseline </a:t>
                      </a:r>
                    </a:p>
                  </a:txBody>
                  <a:tcPr marL="84520" marR="84520" marT="91440" marB="100584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Latest 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Follow-up</a:t>
                      </a:r>
                    </a:p>
                  </a:txBody>
                  <a:tcPr marL="84520" marR="84520" marT="91440" marB="100584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E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Baseline </a:t>
                      </a:r>
                    </a:p>
                  </a:txBody>
                  <a:tcPr marL="84520" marR="84520" marT="91440" marB="100584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Latest Follow-up</a:t>
                      </a:r>
                    </a:p>
                  </a:txBody>
                  <a:tcPr marL="84520" marR="84520" marT="91440" marB="100584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7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Aspirin </a:t>
                      </a: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Aspirin or warfarin </a:t>
                      </a: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7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ACE inhibitor or ARB </a:t>
                      </a: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57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Beta-blocker </a:t>
                      </a: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88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90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8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83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7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Statin </a:t>
                      </a: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87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F1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79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84520" marR="84520" marT="91440" marB="56347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3698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CABG Conduct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395586"/>
              </p:ext>
            </p:extLst>
          </p:nvPr>
        </p:nvGraphicFramePr>
        <p:xfrm>
          <a:off x="762000" y="1295400"/>
          <a:ext cx="7636200" cy="4386784"/>
        </p:xfrm>
        <a:graphic>
          <a:graphicData uri="http://schemas.openxmlformats.org/drawingml/2006/table">
            <a:tbl>
              <a:tblPr/>
              <a:tblGrid>
                <a:gridCol w="5062200"/>
                <a:gridCol w="2574000"/>
              </a:tblGrid>
              <a:tr h="704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Variable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102970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CABG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(N=610)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102970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CABG received — no (%)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555 (91)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Time to CABG, days — Median (IQR)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 (5, 16)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Performed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electively,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Arterial conduits ≥ 1,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317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Venous conduits ≥ 1,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317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Total conduits ≥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2, %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17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275">
                <a:tc>
                  <a:txBody>
                    <a:bodyPr/>
                    <a:lstStyle/>
                    <a:p>
                      <a:pPr marL="317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Length of stay, days — Median (IQR)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 (7, 13)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102960" marR="102960" marT="51486" marB="51486" horzOverflow="overflow">
                    <a:lnL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BF6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86889"/>
          </a:xfrm>
        </p:spPr>
        <p:txBody>
          <a:bodyPr/>
          <a:lstStyle/>
          <a:p>
            <a:r>
              <a:rPr lang="en-US" dirty="0"/>
              <a:t>Last follow-up period: August – November 2010</a:t>
            </a:r>
          </a:p>
          <a:p>
            <a:r>
              <a:rPr lang="en-US" dirty="0"/>
              <a:t>Final follow-up achieved: 1207 (99.6%) patients</a:t>
            </a:r>
          </a:p>
          <a:p>
            <a:pPr lvl="1"/>
            <a:r>
              <a:rPr lang="en-US" dirty="0"/>
              <a:t>Only 5 patients were not evaluable</a:t>
            </a:r>
          </a:p>
          <a:p>
            <a:r>
              <a:rPr lang="en-US" dirty="0"/>
              <a:t>Median duration of </a:t>
            </a:r>
            <a:r>
              <a:rPr lang="en-US" dirty="0" smtClean="0"/>
              <a:t>follow-up: 56 </a:t>
            </a:r>
            <a:r>
              <a:rPr lang="en-US" dirty="0"/>
              <a:t>months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457200" y="40386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tich_whi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991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9" name="Rectangle 8"/>
          <p:cNvSpPr/>
          <p:nvPr/>
        </p:nvSpPr>
        <p:spPr>
          <a:xfrm>
            <a:off x="7391400" y="6019800"/>
            <a:ext cx="1752600" cy="838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1774"/>
          </a:xfrm>
        </p:spPr>
        <p:txBody>
          <a:bodyPr/>
          <a:lstStyle/>
          <a:p>
            <a:r>
              <a:rPr lang="en-US" sz="2800" dirty="0"/>
              <a:t>All-Cause Mortality </a:t>
            </a:r>
            <a:br>
              <a:rPr lang="en-US" sz="2800" dirty="0"/>
            </a:br>
            <a:r>
              <a:rPr lang="en-US" sz="2800" dirty="0"/>
              <a:t>— As Randomized</a:t>
            </a:r>
          </a:p>
        </p:txBody>
      </p:sp>
      <p:pic>
        <p:nvPicPr>
          <p:cNvPr id="6" name="Picture 5" descr="stich_km_slide5-me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1143000"/>
            <a:ext cx="7199025" cy="5439865"/>
          </a:xfrm>
          <a:prstGeom prst="rect">
            <a:avLst/>
          </a:prstGeom>
        </p:spPr>
      </p:pic>
      <p:pic>
        <p:nvPicPr>
          <p:cNvPr id="8" name="Picture 7" descr="stich_km_slide5-cabg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1612900"/>
            <a:ext cx="6062336" cy="3734833"/>
          </a:xfrm>
          <a:prstGeom prst="rect">
            <a:avLst/>
          </a:prstGeom>
        </p:spPr>
      </p:pic>
      <p:sp useBgFill="1"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1295400"/>
            <a:ext cx="3576077" cy="1629677"/>
          </a:xfrm>
          <a:prstGeom prst="rect">
            <a:avLst/>
          </a:prstGeom>
          <a:ln w="57150">
            <a:solidFill>
              <a:schemeClr val="accent3"/>
            </a:solidFill>
            <a:miter lim="800000"/>
            <a:headEnd/>
            <a:tailEnd/>
          </a:ln>
          <a:effectLst>
            <a:outerShdw blurRad="53975" dist="63500" dir="2700000" algn="tl" rotWithShape="0">
              <a:srgbClr val="000000">
                <a:alpha val="39000"/>
              </a:srgbClr>
            </a:outerShdw>
          </a:effectLst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5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30000"/>
              </a:lnSpc>
            </a:pPr>
            <a:r>
              <a:rPr lang="en-US" dirty="0"/>
              <a:t>HR 0.86 (0.72, 1.04</a:t>
            </a:r>
            <a:r>
              <a:rPr lang="en-US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 </a:t>
            </a:r>
            <a:r>
              <a:rPr lang="en-US" dirty="0"/>
              <a:t>= 0.123</a:t>
            </a:r>
          </a:p>
          <a:p>
            <a:pPr>
              <a:lnSpc>
                <a:spcPct val="130000"/>
              </a:lnSpc>
            </a:pPr>
            <a:r>
              <a:rPr lang="en-US" dirty="0">
                <a:solidFill>
                  <a:schemeClr val="accent2"/>
                </a:solidFill>
              </a:rPr>
              <a:t>Adjusted </a:t>
            </a:r>
            <a:r>
              <a:rPr lang="en-US" dirty="0" smtClean="0">
                <a:solidFill>
                  <a:schemeClr val="accent2"/>
                </a:solidFill>
              </a:rPr>
              <a:t>HR 0.82 (0.68, 0.99)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Adjusted P </a:t>
            </a:r>
            <a:r>
              <a:rPr lang="en-US" dirty="0">
                <a:solidFill>
                  <a:schemeClr val="accent2"/>
                </a:solidFill>
              </a:rPr>
              <a:t>= 0.039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/>
          <p:nvPr/>
        </p:nvSpPr>
        <p:spPr>
          <a:xfrm>
            <a:off x="7391400" y="6019800"/>
            <a:ext cx="1752600" cy="838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27113" y="1295400"/>
            <a:ext cx="3542469" cy="1629677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000043"/>
              </a:gs>
            </a:gsLst>
            <a:path path="rect">
              <a:fillToRect l="-132111" t="-79488" r="232111" b="179488"/>
            </a:path>
            <a:tileRect l="-132111" t="-79488" r="-23588" b="-241331"/>
          </a:gradFill>
          <a:ln w="57150">
            <a:solidFill>
              <a:schemeClr val="accent3"/>
            </a:solidFill>
            <a:miter lim="800000"/>
            <a:headEnd/>
            <a:tailEnd/>
          </a:ln>
          <a:effectLst>
            <a:outerShdw blurRad="53975" dist="63500" dir="2700000" algn="tl" rotWithShape="0">
              <a:srgbClr val="000000">
                <a:alpha val="39000"/>
              </a:srgbClr>
            </a:outerShdw>
          </a:effectLst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3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HR 0.81 (0.66, 1.00)</a:t>
            </a:r>
          </a:p>
          <a:p>
            <a:r>
              <a:rPr lang="en-US" dirty="0"/>
              <a:t>P = 0.050</a:t>
            </a:r>
          </a:p>
          <a:p>
            <a:r>
              <a:rPr lang="en-US" dirty="0">
                <a:solidFill>
                  <a:schemeClr val="accent2"/>
                </a:solidFill>
              </a:rPr>
              <a:t>Adjusted HR 0.77 (0.62, 0.94)</a:t>
            </a:r>
          </a:p>
          <a:p>
            <a:r>
              <a:rPr lang="en-US" dirty="0">
                <a:solidFill>
                  <a:schemeClr val="accent2"/>
                </a:solidFill>
              </a:rPr>
              <a:t>Adjusted P = 0.012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1774"/>
          </a:xfrm>
        </p:spPr>
        <p:txBody>
          <a:bodyPr/>
          <a:lstStyle/>
          <a:p>
            <a:r>
              <a:rPr lang="en-US" sz="2800" dirty="0"/>
              <a:t>Cardiovascular Mortality</a:t>
            </a:r>
            <a:br>
              <a:rPr lang="en-US" sz="2800" dirty="0"/>
            </a:br>
            <a:r>
              <a:rPr lang="en-US" sz="2800" dirty="0"/>
              <a:t>— As Randomized</a:t>
            </a:r>
          </a:p>
        </p:txBody>
      </p:sp>
      <p:pic>
        <p:nvPicPr>
          <p:cNvPr id="5" name="Picture 4" descr="stich_km_slide6-m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1143000"/>
            <a:ext cx="7199025" cy="5439865"/>
          </a:xfrm>
          <a:prstGeom prst="rect">
            <a:avLst/>
          </a:prstGeom>
        </p:spPr>
      </p:pic>
      <p:pic>
        <p:nvPicPr>
          <p:cNvPr id="10" name="Picture 9" descr="stich_km_slide6-cab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838" y="1600200"/>
            <a:ext cx="6062336" cy="3741598"/>
          </a:xfrm>
          <a:prstGeom prst="rect">
            <a:avLst/>
          </a:prstGeom>
        </p:spPr>
      </p:pic>
      <p:pic>
        <p:nvPicPr>
          <p:cNvPr id="12" name="Picture 11" descr="stich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991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/>
          <p:nvPr/>
        </p:nvSpPr>
        <p:spPr>
          <a:xfrm>
            <a:off x="7391400" y="6019800"/>
            <a:ext cx="1752600" cy="838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tich_km_slide7-m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84" y="1143000"/>
            <a:ext cx="7225240" cy="5459674"/>
          </a:xfrm>
          <a:prstGeom prst="rect">
            <a:avLst/>
          </a:prstGeom>
        </p:spPr>
      </p:pic>
      <p:pic>
        <p:nvPicPr>
          <p:cNvPr id="5" name="Picture 4" descr="stich_km_slide7-cab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501" y="1593627"/>
            <a:ext cx="6077622" cy="3748433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3505200"/>
            <a:ext cx="3515667" cy="1629677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000043"/>
              </a:gs>
            </a:gsLst>
            <a:path path="rect">
              <a:fillToRect l="-132111" t="-79488" r="232111" b="179488"/>
            </a:path>
            <a:tileRect l="-132111" t="-79488" r="-23588" b="-241331"/>
          </a:gradFill>
          <a:ln w="57150">
            <a:solidFill>
              <a:schemeClr val="accent3"/>
            </a:solidFill>
            <a:miter lim="800000"/>
            <a:headEnd/>
            <a:tailEnd/>
          </a:ln>
          <a:effectLst>
            <a:outerShdw blurRad="53975" dist="63500" dir="2700000" algn="tl" rotWithShape="0">
              <a:srgbClr val="000000">
                <a:alpha val="39000"/>
              </a:srgbClr>
            </a:outerShdw>
          </a:effectLst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3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HR 0.74 (0.64, 0.85)</a:t>
            </a:r>
          </a:p>
          <a:p>
            <a:r>
              <a:rPr lang="en-US" dirty="0"/>
              <a:t>P &lt; 0.001</a:t>
            </a:r>
          </a:p>
          <a:p>
            <a:r>
              <a:rPr lang="en-US" dirty="0">
                <a:solidFill>
                  <a:srgbClr val="FFD833"/>
                </a:solidFill>
              </a:rPr>
              <a:t>Adjusted HR 0.70 (0.61, 0.81) P &lt; 0.001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1774"/>
          </a:xfrm>
        </p:spPr>
        <p:txBody>
          <a:bodyPr/>
          <a:lstStyle/>
          <a:p>
            <a:r>
              <a:rPr lang="en-US" sz="2800" dirty="0"/>
              <a:t>Death or Cardiovascular </a:t>
            </a:r>
            <a:br>
              <a:rPr lang="en-US" sz="2800" dirty="0"/>
            </a:br>
            <a:r>
              <a:rPr lang="en-US" sz="2800" dirty="0"/>
              <a:t>Hospitalization — As Randomized</a:t>
            </a:r>
          </a:p>
        </p:txBody>
      </p:sp>
      <p:pic>
        <p:nvPicPr>
          <p:cNvPr id="12" name="Picture 11" descr="stich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991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427038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FFD72D"/>
                </a:solidFill>
              </a:rPr>
              <a:t>STICH Financial Disclosures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0892686"/>
              </p:ext>
            </p:extLst>
          </p:nvPr>
        </p:nvGraphicFramePr>
        <p:xfrm>
          <a:off x="304800" y="914400"/>
          <a:ext cx="8534400" cy="4098927"/>
        </p:xfrm>
        <a:graphic>
          <a:graphicData uri="http://schemas.openxmlformats.org/drawingml/2006/table">
            <a:tbl>
              <a:tblPr/>
              <a:tblGrid>
                <a:gridCol w="3413760"/>
                <a:gridCol w="2374790"/>
                <a:gridCol w="274585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Original Recipient Institution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Principal Investigator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Activity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Duke University Medical Center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Robert H. Jones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Clinical Coordinating Ctr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Duke University Medical Center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Kerry L. Lee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Statistical and Data CC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Duke University Medical Center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Daniel B. Mark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EQOL Core Laboratory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 of Alabama-Birmingham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Gerald M. Pohost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CMR Core Laboratory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Mayo Clinic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Jae K. Oh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ECHO Core Laboratory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University of Pittsburgh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Arthur M. Feldman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NCG Core Laboratory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Northwestern University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Robert O. Bonow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RN Core Laboratory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Washington Hospital Center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Julio A. Panza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DECIPHER Substudy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Baylor University Medical Center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Paul Grayburn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MR TEE Substudy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93725" y="5218113"/>
            <a:ext cx="184150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endParaRPr lang="en-US" sz="18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105400"/>
            <a:ext cx="7772400" cy="136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40000"/>
              </a:lnSpc>
              <a:tabLst>
                <a:tab pos="6007100" algn="r"/>
              </a:tabLst>
            </a:pPr>
            <a:r>
              <a:rPr lang="en-US" sz="2000" b="1" i="1" dirty="0">
                <a:solidFill>
                  <a:schemeClr val="accent3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</a:rPr>
              <a:t>Funding Sources:</a:t>
            </a:r>
            <a:endParaRPr lang="en-US" sz="2000" dirty="0">
              <a:solidFill>
                <a:schemeClr val="accent3"/>
              </a:solidFill>
              <a:latin typeface="Arial"/>
            </a:endParaRPr>
          </a:p>
          <a:p>
            <a:pPr eaLnBrk="0" hangingPunct="0">
              <a:lnSpc>
                <a:spcPct val="140000"/>
              </a:lnSpc>
              <a:tabLst>
                <a:tab pos="6007100" algn="r"/>
              </a:tabLst>
            </a:pP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</a:rPr>
              <a:t>National Heart, Lung and Blood Institute	97.7%</a:t>
            </a:r>
            <a:endParaRPr lang="en-US" sz="2000" dirty="0">
              <a:solidFill>
                <a:schemeClr val="accent2"/>
              </a:solidFill>
              <a:latin typeface="Arial"/>
            </a:endParaRPr>
          </a:p>
          <a:p>
            <a:pPr eaLnBrk="0" hangingPunct="0">
              <a:lnSpc>
                <a:spcPct val="140000"/>
              </a:lnSpc>
              <a:tabLst>
                <a:tab pos="6007100" algn="r"/>
              </a:tabLst>
            </a:pPr>
            <a:r>
              <a:rPr lang="en-US" sz="2000" b="1" dirty="0">
                <a:solidFill>
                  <a:schemeClr val="accent3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/>
              </a:rPr>
              <a:t>Abbott Laboratories	2.3%</a:t>
            </a:r>
            <a:endParaRPr lang="en-US" sz="2000" dirty="0">
              <a:solidFill>
                <a:schemeClr val="accent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1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ich_hr_slide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20" y="762001"/>
            <a:ext cx="8317202" cy="5310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ich_hr_slide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582789"/>
            <a:ext cx="8377372" cy="5690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8488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Time-varying Hazard Ratios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— </a:t>
            </a:r>
            <a:r>
              <a:rPr lang="en-US" dirty="0" smtClean="0">
                <a:latin typeface="Arial" charset="0"/>
              </a:rPr>
              <a:t>As Randomized</a:t>
            </a:r>
            <a:endParaRPr lang="en-US" dirty="0">
              <a:latin typeface="Arial" charset="0"/>
            </a:endParaRPr>
          </a:p>
        </p:txBody>
      </p:sp>
      <p:pic>
        <p:nvPicPr>
          <p:cNvPr id="4" name="Content Placeholder 3" descr="time varying hr.png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09" b="-6326"/>
          <a:stretch/>
        </p:blipFill>
        <p:spPr>
          <a:xfrm>
            <a:off x="391886" y="1879600"/>
            <a:ext cx="8360228" cy="4064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23330"/>
          </a:xfrm>
        </p:spPr>
        <p:txBody>
          <a:bodyPr/>
          <a:lstStyle/>
          <a:p>
            <a:r>
              <a:rPr lang="en-US" dirty="0"/>
              <a:t>STICH Revascularization Hypothesis</a:t>
            </a:r>
            <a:br>
              <a:rPr lang="en-US" dirty="0"/>
            </a:br>
            <a:r>
              <a:rPr lang="en-US" sz="2800" b="0" dirty="0"/>
              <a:t>Treatment Received</a:t>
            </a:r>
            <a:endParaRPr lang="en-US" b="0" dirty="0"/>
          </a:p>
        </p:txBody>
      </p:sp>
      <p:sp>
        <p:nvSpPr>
          <p:cNvPr id="42" name="TextBox 41"/>
          <p:cNvSpPr txBox="1"/>
          <p:nvPr/>
        </p:nvSpPr>
        <p:spPr>
          <a:xfrm>
            <a:off x="304800" y="6172200"/>
            <a:ext cx="59002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FFFFF"/>
                </a:solidFill>
                <a:latin typeface="+mn-lt"/>
              </a:rPr>
              <a:t>As treated:	 MED (592) vs. CABG (620) </a:t>
            </a:r>
            <a:endParaRPr lang="en-US" sz="2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" y="5791200"/>
            <a:ext cx="59002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FFFFF"/>
                </a:solidFill>
                <a:latin typeface="+mn-lt"/>
              </a:rPr>
              <a:t>Per protocol:	 MED (537) vs. CABG (555)</a:t>
            </a:r>
            <a:endParaRPr lang="en-US" sz="22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3962400" y="1447800"/>
            <a:ext cx="1219200" cy="685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Arial" charset="0"/>
                <a:ea typeface="+mn-ea"/>
              </a:rPr>
              <a:t>1212</a:t>
            </a:r>
          </a:p>
        </p:txBody>
      </p:sp>
      <p:cxnSp>
        <p:nvCxnSpPr>
          <p:cNvPr id="18" name="Straight Connector 12"/>
          <p:cNvCxnSpPr>
            <a:cxnSpLocks noChangeShapeType="1"/>
          </p:cNvCxnSpPr>
          <p:nvPr/>
        </p:nvCxnSpPr>
        <p:spPr bwMode="auto">
          <a:xfrm rot="5400000">
            <a:off x="4419600" y="2286000"/>
            <a:ext cx="3048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33"/>
          <p:cNvSpPr txBox="1">
            <a:spLocks noChangeArrowheads="1"/>
          </p:cNvSpPr>
          <p:nvPr/>
        </p:nvSpPr>
        <p:spPr bwMode="auto">
          <a:xfrm>
            <a:off x="7086600" y="2797314"/>
            <a:ext cx="182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FF00"/>
                </a:solidFill>
                <a:latin typeface="Arial" charset="0"/>
              </a:rPr>
              <a:t>Randomized</a:t>
            </a:r>
          </a:p>
          <a:p>
            <a:pPr eaLnBrk="1" hangingPunct="1"/>
            <a:r>
              <a:rPr lang="en-US" sz="2000" dirty="0" smtClean="0">
                <a:solidFill>
                  <a:srgbClr val="FFFF00"/>
                </a:solidFill>
                <a:latin typeface="Arial" charset="0"/>
              </a:rPr>
              <a:t>CABG</a:t>
            </a:r>
            <a:endParaRPr lang="en-US" sz="2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2" name="TextBox 66"/>
          <p:cNvSpPr txBox="1">
            <a:spLocks noChangeArrowheads="1"/>
          </p:cNvSpPr>
          <p:nvPr/>
        </p:nvSpPr>
        <p:spPr bwMode="auto">
          <a:xfrm>
            <a:off x="228600" y="2797314"/>
            <a:ext cx="182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2000" dirty="0" smtClean="0">
                <a:solidFill>
                  <a:srgbClr val="A1E0FE"/>
                </a:solidFill>
                <a:latin typeface="Arial" charset="0"/>
              </a:rPr>
              <a:t>Randomized </a:t>
            </a:r>
          </a:p>
          <a:p>
            <a:pPr algn="r" eaLnBrk="1" hangingPunct="1"/>
            <a:r>
              <a:rPr lang="en-US" sz="2000" dirty="0" smtClean="0">
                <a:solidFill>
                  <a:srgbClr val="A1E0FE"/>
                </a:solidFill>
                <a:latin typeface="Arial" charset="0"/>
              </a:rPr>
              <a:t>MED only</a:t>
            </a:r>
            <a:endParaRPr lang="en-US" sz="2000" dirty="0">
              <a:solidFill>
                <a:srgbClr val="A1E0FE"/>
              </a:solidFill>
              <a:latin typeface="Arial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743200" y="2425700"/>
            <a:ext cx="3657600" cy="393700"/>
            <a:chOff x="2743200" y="2425700"/>
            <a:chExt cx="3657600" cy="850900"/>
          </a:xfrm>
        </p:grpSpPr>
        <p:cxnSp>
          <p:nvCxnSpPr>
            <p:cNvPr id="19" name="Straight Connector 14"/>
            <p:cNvCxnSpPr>
              <a:cxnSpLocks noChangeShapeType="1"/>
            </p:cNvCxnSpPr>
            <p:nvPr/>
          </p:nvCxnSpPr>
          <p:spPr bwMode="auto">
            <a:xfrm>
              <a:off x="2743200" y="2438400"/>
              <a:ext cx="3657600" cy="0"/>
            </a:xfrm>
            <a:prstGeom prst="line">
              <a:avLst/>
            </a:prstGeom>
            <a:noFill/>
            <a:ln w="28575" algn="ctr">
              <a:solidFill>
                <a:srgbClr val="D1EB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53"/>
            <p:cNvCxnSpPr>
              <a:cxnSpLocks noChangeShapeType="1"/>
            </p:cNvCxnSpPr>
            <p:nvPr/>
          </p:nvCxnSpPr>
          <p:spPr bwMode="auto">
            <a:xfrm>
              <a:off x="6400800" y="2425700"/>
              <a:ext cx="0" cy="850900"/>
            </a:xfrm>
            <a:prstGeom prst="line">
              <a:avLst/>
            </a:prstGeom>
            <a:noFill/>
            <a:ln w="28575" algn="ctr">
              <a:solidFill>
                <a:srgbClr val="D1EB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53"/>
            <p:cNvCxnSpPr>
              <a:cxnSpLocks noChangeShapeType="1"/>
            </p:cNvCxnSpPr>
            <p:nvPr/>
          </p:nvCxnSpPr>
          <p:spPr bwMode="auto">
            <a:xfrm rot="5400000">
              <a:off x="2324100" y="2844800"/>
              <a:ext cx="838200" cy="0"/>
            </a:xfrm>
            <a:prstGeom prst="line">
              <a:avLst/>
            </a:prstGeom>
            <a:noFill/>
            <a:ln w="28575" algn="ctr">
              <a:solidFill>
                <a:srgbClr val="D1EB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" name="Group 23"/>
          <p:cNvGrpSpPr/>
          <p:nvPr/>
        </p:nvGrpSpPr>
        <p:grpSpPr>
          <a:xfrm>
            <a:off x="2133600" y="2772489"/>
            <a:ext cx="4876800" cy="685800"/>
            <a:chOff x="2133600" y="5257800"/>
            <a:chExt cx="4876800" cy="685800"/>
          </a:xfrm>
        </p:grpSpPr>
        <p:sp>
          <p:nvSpPr>
            <p:cNvPr id="25" name="Oval 56"/>
            <p:cNvSpPr>
              <a:spLocks noChangeArrowheads="1"/>
            </p:cNvSpPr>
            <p:nvPr/>
          </p:nvSpPr>
          <p:spPr bwMode="auto">
            <a:xfrm>
              <a:off x="5791200" y="5257800"/>
              <a:ext cx="1219200" cy="6858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charset="0"/>
                  <a:ea typeface="+mn-ea"/>
                </a:rPr>
                <a:t>610</a:t>
              </a:r>
            </a:p>
          </p:txBody>
        </p:sp>
        <p:sp>
          <p:nvSpPr>
            <p:cNvPr id="26" name="Oval 87"/>
            <p:cNvSpPr>
              <a:spLocks noChangeArrowheads="1"/>
            </p:cNvSpPr>
            <p:nvPr/>
          </p:nvSpPr>
          <p:spPr bwMode="auto">
            <a:xfrm>
              <a:off x="2133600" y="5257800"/>
              <a:ext cx="1219200" cy="6858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charset="0"/>
                  <a:ea typeface="+mn-ea"/>
                </a:rPr>
                <a:t>602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04800" y="2667000"/>
            <a:ext cx="6109447" cy="3441093"/>
            <a:chOff x="304800" y="2667000"/>
            <a:chExt cx="6109447" cy="3441093"/>
          </a:xfrm>
        </p:grpSpPr>
        <p:sp>
          <p:nvSpPr>
            <p:cNvPr id="67" name="Arc 66"/>
            <p:cNvSpPr/>
            <p:nvPr/>
          </p:nvSpPr>
          <p:spPr>
            <a:xfrm rot="1800000" flipH="1">
              <a:off x="4864818" y="4355833"/>
              <a:ext cx="1030741" cy="1752259"/>
            </a:xfrm>
            <a:prstGeom prst="arc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66"/>
            <p:cNvSpPr txBox="1">
              <a:spLocks noChangeArrowheads="1"/>
            </p:cNvSpPr>
            <p:nvPr/>
          </p:nvSpPr>
          <p:spPr bwMode="auto">
            <a:xfrm>
              <a:off x="304800" y="4906457"/>
              <a:ext cx="1253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sz="2000" dirty="0" smtClean="0">
                  <a:solidFill>
                    <a:srgbClr val="A1E0FE"/>
                  </a:solidFill>
                  <a:latin typeface="Arial" charset="0"/>
                </a:rPr>
                <a:t>Received </a:t>
              </a:r>
            </a:p>
            <a:p>
              <a:pPr algn="r" eaLnBrk="1" hangingPunct="1"/>
              <a:r>
                <a:rPr lang="en-US" sz="2000" dirty="0" smtClean="0">
                  <a:solidFill>
                    <a:srgbClr val="A1E0FE"/>
                  </a:solidFill>
                  <a:latin typeface="Arial" charset="0"/>
                </a:rPr>
                <a:t>MED</a:t>
              </a:r>
              <a:endParaRPr lang="en-US" sz="2000" dirty="0">
                <a:solidFill>
                  <a:srgbClr val="A1E0FE"/>
                </a:solidFill>
                <a:latin typeface="Arial" charset="0"/>
              </a:endParaRPr>
            </a:p>
          </p:txBody>
        </p:sp>
        <p:sp>
          <p:nvSpPr>
            <p:cNvPr id="35" name="TextBox 33"/>
            <p:cNvSpPr txBox="1">
              <a:spLocks noChangeArrowheads="1"/>
            </p:cNvSpPr>
            <p:nvPr/>
          </p:nvSpPr>
          <p:spPr bwMode="auto">
            <a:xfrm>
              <a:off x="3581400" y="4906457"/>
              <a:ext cx="19812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2000" dirty="0" smtClean="0">
                  <a:solidFill>
                    <a:srgbClr val="FFFF00"/>
                  </a:solidFill>
                  <a:latin typeface="Arial" charset="0"/>
                </a:rPr>
                <a:t>Received </a:t>
              </a:r>
            </a:p>
            <a:p>
              <a:pPr algn="ctr" eaLnBrk="1" hangingPunct="1"/>
              <a:r>
                <a:rPr lang="en-US" sz="2000" dirty="0" smtClean="0">
                  <a:solidFill>
                    <a:srgbClr val="FFFF00"/>
                  </a:solidFill>
                  <a:latin typeface="Arial" charset="0"/>
                </a:rPr>
                <a:t>CABG </a:t>
              </a:r>
              <a:endParaRPr lang="en-US" sz="2000" dirty="0">
                <a:solidFill>
                  <a:srgbClr val="FFFF00"/>
                </a:solidFill>
                <a:latin typeface="Arial" charset="0"/>
              </a:endParaRPr>
            </a:p>
          </p:txBody>
        </p:sp>
        <p:sp>
          <p:nvSpPr>
            <p:cNvPr id="62" name="Arc 61"/>
            <p:cNvSpPr/>
            <p:nvPr/>
          </p:nvSpPr>
          <p:spPr>
            <a:xfrm rot="10800000" flipH="1">
              <a:off x="1828800" y="2667000"/>
              <a:ext cx="927847" cy="157734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Arc 63"/>
            <p:cNvSpPr/>
            <p:nvPr/>
          </p:nvSpPr>
          <p:spPr>
            <a:xfrm rot="10800000" flipH="1">
              <a:off x="5486400" y="2667000"/>
              <a:ext cx="927847" cy="157734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5486400" y="4114800"/>
              <a:ext cx="609600" cy="5334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charset="0"/>
                </a:rPr>
                <a:t>555</a:t>
              </a:r>
            </a:p>
          </p:txBody>
        </p:sp>
        <p:sp>
          <p:nvSpPr>
            <p:cNvPr id="65" name="Arc 64"/>
            <p:cNvSpPr/>
            <p:nvPr/>
          </p:nvSpPr>
          <p:spPr>
            <a:xfrm rot="1800000" flipH="1">
              <a:off x="1183049" y="4355834"/>
              <a:ext cx="1030741" cy="1752259"/>
            </a:xfrm>
            <a:prstGeom prst="arc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1828800" y="4114800"/>
              <a:ext cx="609600" cy="5334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Arial" charset="0"/>
                </a:rPr>
                <a:t>537</a:t>
              </a:r>
              <a:endParaRPr lang="en-US" sz="2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743200" y="2667000"/>
            <a:ext cx="6128003" cy="3441092"/>
            <a:chOff x="2743200" y="2667000"/>
            <a:chExt cx="6128003" cy="3441092"/>
          </a:xfrm>
        </p:grpSpPr>
        <p:sp>
          <p:nvSpPr>
            <p:cNvPr id="68" name="Arc 67"/>
            <p:cNvSpPr/>
            <p:nvPr/>
          </p:nvSpPr>
          <p:spPr>
            <a:xfrm rot="19800000">
              <a:off x="6946387" y="4355832"/>
              <a:ext cx="1030741" cy="1752259"/>
            </a:xfrm>
            <a:prstGeom prst="arc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66"/>
            <p:cNvSpPr txBox="1">
              <a:spLocks noChangeArrowheads="1"/>
            </p:cNvSpPr>
            <p:nvPr/>
          </p:nvSpPr>
          <p:spPr bwMode="auto">
            <a:xfrm>
              <a:off x="7620000" y="4906457"/>
              <a:ext cx="125120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dirty="0" smtClean="0">
                  <a:solidFill>
                    <a:srgbClr val="A1E0FE"/>
                  </a:solidFill>
                  <a:latin typeface="Arial" charset="0"/>
                </a:rPr>
                <a:t>Received </a:t>
              </a:r>
            </a:p>
            <a:p>
              <a:pPr eaLnBrk="1" hangingPunct="1"/>
              <a:r>
                <a:rPr lang="en-US" sz="2000" dirty="0" smtClean="0">
                  <a:solidFill>
                    <a:schemeClr val="accent5"/>
                  </a:solidFill>
                  <a:latin typeface="Arial" charset="0"/>
                </a:rPr>
                <a:t>MED</a:t>
              </a:r>
              <a:endParaRPr lang="en-US" sz="2000" dirty="0">
                <a:solidFill>
                  <a:schemeClr val="accent5"/>
                </a:solidFill>
                <a:latin typeface="Arial" charset="0"/>
              </a:endParaRPr>
            </a:p>
          </p:txBody>
        </p:sp>
        <p:sp>
          <p:nvSpPr>
            <p:cNvPr id="61" name="Arc 60"/>
            <p:cNvSpPr/>
            <p:nvPr/>
          </p:nvSpPr>
          <p:spPr>
            <a:xfrm rot="10800000">
              <a:off x="2743200" y="2667000"/>
              <a:ext cx="927847" cy="157734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Arc 62"/>
            <p:cNvSpPr/>
            <p:nvPr/>
          </p:nvSpPr>
          <p:spPr>
            <a:xfrm rot="10800000">
              <a:off x="6400800" y="2667000"/>
              <a:ext cx="927847" cy="157734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6705600" y="4116862"/>
              <a:ext cx="609600" cy="53340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charset="0"/>
                </a:rPr>
                <a:t>55</a:t>
              </a:r>
            </a:p>
          </p:txBody>
        </p:sp>
        <p:sp>
          <p:nvSpPr>
            <p:cNvPr id="66" name="Arc 65"/>
            <p:cNvSpPr/>
            <p:nvPr/>
          </p:nvSpPr>
          <p:spPr>
            <a:xfrm rot="19800000">
              <a:off x="3264618" y="4355833"/>
              <a:ext cx="1030741" cy="1752259"/>
            </a:xfrm>
            <a:prstGeom prst="arc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48000" y="4114800"/>
              <a:ext cx="609600" cy="5334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charset="0"/>
                </a:rPr>
                <a:t>65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97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2" grpId="1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7391400" y="6019800"/>
            <a:ext cx="1752600" cy="838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stich_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991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1774"/>
          </a:xfrm>
        </p:spPr>
        <p:txBody>
          <a:bodyPr/>
          <a:lstStyle/>
          <a:p>
            <a:r>
              <a:rPr lang="en-US" sz="2800" dirty="0" smtClean="0"/>
              <a:t>All-Cause Mortality </a:t>
            </a:r>
            <a:br>
              <a:rPr lang="en-US" sz="2800" dirty="0" smtClean="0"/>
            </a:br>
            <a:r>
              <a:rPr lang="en-US" sz="2800" dirty="0" smtClean="0"/>
              <a:t>— As Treated </a:t>
            </a:r>
            <a:endParaRPr lang="en-US" sz="2800" dirty="0"/>
          </a:p>
        </p:txBody>
      </p:sp>
      <p:pic>
        <p:nvPicPr>
          <p:cNvPr id="12" name="Picture 11" descr="stich_km_slide3-me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1143000"/>
            <a:ext cx="7199025" cy="5439865"/>
          </a:xfrm>
          <a:prstGeom prst="rect">
            <a:avLst/>
          </a:prstGeom>
        </p:spPr>
      </p:pic>
      <p:pic>
        <p:nvPicPr>
          <p:cNvPr id="13" name="Picture 12" descr="stich_km_slide3-cabg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29" y="1612900"/>
            <a:ext cx="6055571" cy="3728066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6400" y="1447800"/>
            <a:ext cx="2667000" cy="90948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000043"/>
              </a:gs>
            </a:gsLst>
            <a:path path="rect">
              <a:fillToRect l="-132111" t="-79488" r="232111" b="179488"/>
            </a:path>
            <a:tileRect l="-132111" t="-79488" r="-23588" b="-241331"/>
          </a:gradFill>
          <a:ln w="57150">
            <a:solidFill>
              <a:schemeClr val="accent3"/>
            </a:solidFill>
            <a:miter lim="800000"/>
            <a:headEnd/>
            <a:tailEnd/>
          </a:ln>
          <a:effectLst>
            <a:outerShdw blurRad="53975" dist="63500" dir="2700000" algn="tl" rotWithShape="0">
              <a:srgbClr val="000000">
                <a:alpha val="39000"/>
              </a:srgbClr>
            </a:outerShdw>
          </a:effectLst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3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HR 0.70 (0.58 – 0.84)</a:t>
            </a:r>
          </a:p>
          <a:p>
            <a:r>
              <a:rPr lang="en-US" dirty="0"/>
              <a:t>P &lt; 0.001</a:t>
            </a:r>
          </a:p>
        </p:txBody>
      </p:sp>
    </p:spTree>
    <p:extLst>
      <p:ext uri="{BB962C8B-B14F-4D97-AF65-F5344CB8AC3E}">
        <p14:creationId xmlns:p14="http://schemas.microsoft.com/office/powerpoint/2010/main" val="16214785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7391400" y="6019800"/>
            <a:ext cx="1752600" cy="838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stich_whi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991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1774"/>
          </a:xfrm>
        </p:spPr>
        <p:txBody>
          <a:bodyPr/>
          <a:lstStyle/>
          <a:p>
            <a:r>
              <a:rPr lang="en-US" sz="2800" dirty="0" smtClean="0"/>
              <a:t>All-Cause Mortality</a:t>
            </a:r>
            <a:br>
              <a:rPr lang="en-US" sz="2800" dirty="0" smtClean="0"/>
            </a:br>
            <a:r>
              <a:rPr lang="en-US" sz="2800" dirty="0" smtClean="0"/>
              <a:t>— Per Protocol</a:t>
            </a:r>
            <a:endParaRPr lang="en-US" sz="2800" dirty="0"/>
          </a:p>
        </p:txBody>
      </p:sp>
      <p:pic>
        <p:nvPicPr>
          <p:cNvPr id="10" name="Picture 9" descr="stich_km_slide4-me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1143000"/>
            <a:ext cx="7199025" cy="5439865"/>
          </a:xfrm>
          <a:prstGeom prst="rect">
            <a:avLst/>
          </a:prstGeom>
        </p:spPr>
      </p:pic>
      <p:pic>
        <p:nvPicPr>
          <p:cNvPr id="13" name="Picture 12" descr="stich_km_slide4-cabg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1625600"/>
            <a:ext cx="6055571" cy="3721301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8800" y="1524000"/>
            <a:ext cx="2514600" cy="90948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000043"/>
              </a:gs>
            </a:gsLst>
            <a:path path="rect">
              <a:fillToRect l="-132111" t="-79488" r="232111" b="179488"/>
            </a:path>
            <a:tileRect l="-132111" t="-79488" r="-23588" b="-241331"/>
          </a:gradFill>
          <a:ln w="57150">
            <a:solidFill>
              <a:schemeClr val="accent3"/>
            </a:solidFill>
            <a:miter lim="800000"/>
            <a:headEnd/>
            <a:tailEnd/>
          </a:ln>
          <a:effectLst>
            <a:outerShdw blurRad="53975" dist="63500" dir="2700000" algn="tl" rotWithShape="0">
              <a:srgbClr val="000000">
                <a:alpha val="39000"/>
              </a:srgbClr>
            </a:outerShdw>
          </a:effectLst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3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HR 0.76 (0.62, 0.92)</a:t>
            </a:r>
          </a:p>
          <a:p>
            <a:r>
              <a:rPr lang="en-US" dirty="0"/>
              <a:t>P = 0.005</a:t>
            </a:r>
          </a:p>
        </p:txBody>
      </p:sp>
    </p:spTree>
    <p:extLst>
      <p:ext uri="{BB962C8B-B14F-4D97-AF65-F5344CB8AC3E}">
        <p14:creationId xmlns:p14="http://schemas.microsoft.com/office/powerpoint/2010/main" val="3533111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4185761"/>
          </a:xfrm>
        </p:spPr>
        <p:txBody>
          <a:bodyPr/>
          <a:lstStyle/>
          <a:p>
            <a:r>
              <a:rPr lang="en-US" dirty="0"/>
              <a:t>We compared CABG with contemporary evidence-based MED alone among high-risk patients with CAD, HF and LVD</a:t>
            </a:r>
          </a:p>
          <a:p>
            <a:r>
              <a:rPr lang="en-US" dirty="0" smtClean="0"/>
              <a:t>Despite the excellent </a:t>
            </a:r>
            <a:r>
              <a:rPr lang="en-US" dirty="0"/>
              <a:t>medical adherence and operative results </a:t>
            </a:r>
            <a:r>
              <a:rPr lang="en-US" dirty="0" smtClean="0"/>
              <a:t>achieved, STICH-like patients remain at substantial risk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-40% </a:t>
            </a:r>
            <a:r>
              <a:rPr lang="en-US" dirty="0">
                <a:solidFill>
                  <a:schemeClr val="accent2"/>
                </a:solidFill>
              </a:rPr>
              <a:t>5-year mortality risk </a:t>
            </a:r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dirty="0">
                <a:solidFill>
                  <a:schemeClr val="accent2"/>
                </a:solidFill>
              </a:rPr>
              <a:t>medical therapy only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457200" y="5486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616648"/>
          </a:xfrm>
        </p:spPr>
        <p:txBody>
          <a:bodyPr/>
          <a:lstStyle/>
          <a:p>
            <a:r>
              <a:rPr lang="en-US" sz="2600" dirty="0" smtClean="0"/>
              <a:t>As randomized, CABG led to a 14% RRR in all-cause mortality compared to MED.</a:t>
            </a:r>
          </a:p>
          <a:p>
            <a:r>
              <a:rPr lang="en-US" sz="2600" dirty="0" smtClean="0"/>
              <a:t>CABG compared to MED led to statistically significant lower rates —</a:t>
            </a:r>
          </a:p>
          <a:p>
            <a:pPr lvl="1"/>
            <a:r>
              <a:rPr lang="en-US" sz="2600" dirty="0" smtClean="0"/>
              <a:t>cardiovascular death: 19% RRR</a:t>
            </a:r>
          </a:p>
          <a:p>
            <a:pPr lvl="1"/>
            <a:r>
              <a:rPr lang="en-US" sz="2600" dirty="0" smtClean="0"/>
              <a:t>death or cardiovascular hospitalization: 24% RRR</a:t>
            </a:r>
          </a:p>
          <a:p>
            <a:r>
              <a:rPr lang="en-US" sz="2600" dirty="0" smtClean="0"/>
              <a:t>When receiving CABG, patients are exposed to an early risk for 2 years.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59436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2840777"/>
          </a:xfrm>
        </p:spPr>
        <p:txBody>
          <a:bodyPr/>
          <a:lstStyle/>
          <a:p>
            <a:r>
              <a:rPr lang="en-US" dirty="0"/>
              <a:t>Secondary analyses although informative should be considered provisional</a:t>
            </a:r>
          </a:p>
          <a:p>
            <a:r>
              <a:rPr lang="en-US" dirty="0"/>
              <a:t>The STICH trial was not blinded and non-fatal outcomes could have been influenced by the knowledge of the treatment received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42672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3927229"/>
          </a:xfrm>
        </p:spPr>
        <p:txBody>
          <a:bodyPr/>
          <a:lstStyle/>
          <a:p>
            <a:r>
              <a:rPr lang="en-US" dirty="0" smtClean="0"/>
              <a:t>CAD should be assessed among all </a:t>
            </a:r>
            <a:r>
              <a:rPr lang="en-US" dirty="0"/>
              <a:t>patients presenting with HF.</a:t>
            </a:r>
          </a:p>
          <a:p>
            <a:r>
              <a:rPr lang="en-US" dirty="0" smtClean="0"/>
              <a:t>In HF patients with CAD on medical therapy, CABG should now </a:t>
            </a:r>
            <a:r>
              <a:rPr lang="en-US" dirty="0"/>
              <a:t>be considered to reduce </a:t>
            </a:r>
            <a:r>
              <a:rPr lang="en-US" dirty="0" smtClean="0"/>
              <a:t>cardiovascular </a:t>
            </a:r>
            <a:r>
              <a:rPr lang="en-US" dirty="0"/>
              <a:t>mortality and </a:t>
            </a:r>
            <a:r>
              <a:rPr lang="en-US" dirty="0" smtClean="0"/>
              <a:t>morbidity.</a:t>
            </a:r>
          </a:p>
          <a:p>
            <a:r>
              <a:rPr lang="en-US" dirty="0" smtClean="0"/>
              <a:t>The durability of CABG benefits to be tested in the STICH Extension Study which is ongoing. </a:t>
            </a:r>
            <a:endParaRPr lang="en-US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56388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—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3779496"/>
          </a:xfrm>
        </p:spPr>
        <p:txBody>
          <a:bodyPr>
            <a:spAutoFit/>
          </a:bodyPr>
          <a:lstStyle/>
          <a:p>
            <a:r>
              <a:rPr lang="en-US" dirty="0"/>
              <a:t>Coronary artery disease (CAD) is the major substrate for heart failure (HF) and left ventricular dysfunction (LVD) in the developed world.</a:t>
            </a:r>
          </a:p>
          <a:p>
            <a:r>
              <a:rPr lang="en-US" dirty="0"/>
              <a:t>The role of coronary artery bypass graft surgery (CABG) in patients with CAD and HF has not been clearly established.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457200" y="50292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3348609"/>
          </a:xfrm>
        </p:spPr>
        <p:txBody>
          <a:bodyPr/>
          <a:lstStyle/>
          <a:p>
            <a:pPr marL="0" indent="0">
              <a:spcBef>
                <a:spcPts val="2352"/>
              </a:spcBef>
              <a:buNone/>
            </a:pPr>
            <a:r>
              <a:rPr lang="en-US" b="1" i="1" dirty="0" smtClean="0">
                <a:solidFill>
                  <a:srgbClr val="FFD833"/>
                </a:solidFill>
              </a:rPr>
              <a:t>Thank you</a:t>
            </a:r>
            <a:r>
              <a:rPr lang="en-US" dirty="0" smtClean="0"/>
              <a:t> to the STICH Investigators and the STICH patients without whose efforts and confidence in the importance of clinical research the STICH trial would never have succeeded</a:t>
            </a:r>
          </a:p>
          <a:p>
            <a:pPr marL="0" indent="0">
              <a:spcBef>
                <a:spcPts val="2352"/>
              </a:spcBef>
              <a:buNone/>
            </a:pPr>
            <a:r>
              <a:rPr lang="en-US" i="1" dirty="0" smtClean="0"/>
              <a:t>Full report available online at NEJM.org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457200" y="4724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/>
          <p:nvPr/>
        </p:nvSpPr>
        <p:spPr>
          <a:xfrm>
            <a:off x="7391400" y="6019800"/>
            <a:ext cx="1752600" cy="838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lgorithm h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1500"/>
            <a:ext cx="5644429" cy="6698950"/>
          </a:xfrm>
          <a:prstGeom prst="rect">
            <a:avLst/>
          </a:prstGeom>
        </p:spPr>
      </p:pic>
      <p:pic>
        <p:nvPicPr>
          <p:cNvPr id="10" name="Picture 4" descr="stich_whit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985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lgorithm h2.png"/>
          <p:cNvPicPr>
            <a:picLocks noChangeAspect="1"/>
          </p:cNvPicPr>
          <p:nvPr/>
        </p:nvPicPr>
        <p:blipFill>
          <a:blip r:embed="rId5" cstate="email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240" y="672917"/>
            <a:ext cx="3870640" cy="611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36988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Subsequent Procedures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348284"/>
              </p:ext>
            </p:extLst>
          </p:nvPr>
        </p:nvGraphicFramePr>
        <p:xfrm>
          <a:off x="457200" y="1091184"/>
          <a:ext cx="8229600" cy="2688336"/>
        </p:xfrm>
        <a:graphic>
          <a:graphicData uri="http://schemas.openxmlformats.org/drawingml/2006/table">
            <a:tbl>
              <a:tblPr/>
              <a:tblGrid>
                <a:gridCol w="5257800"/>
                <a:gridCol w="1447800"/>
                <a:gridCol w="1524000"/>
              </a:tblGrid>
              <a:tr h="625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Subsequent Procedure — no (%)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MED 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(N=602)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CABG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(N=610)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CABG surgery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100 (17)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1 (0.2)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Percutaneous coronary intervention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37 (6.0)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26 (4.0)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Implantable cardioverter defibrillator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112 (18.6)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91 (14.9)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Placement of left ventricular assist device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2 (0.3)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2 (0.3)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Heart transplantation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3 (0.5)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 (0)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TimesNewRomanPS-BoldMT" charset="0"/>
                      </a:endParaRPr>
                    </a:p>
                  </a:txBody>
                  <a:tcPr marL="68580" marR="68580" marT="64008" marB="640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5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Outcomes — ITT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991330"/>
              </p:ext>
            </p:extLst>
          </p:nvPr>
        </p:nvGraphicFramePr>
        <p:xfrm>
          <a:off x="457200" y="1072515"/>
          <a:ext cx="8229600" cy="3804285"/>
        </p:xfrm>
        <a:graphic>
          <a:graphicData uri="http://schemas.openxmlformats.org/drawingml/2006/table">
            <a:tbl>
              <a:tblPr/>
              <a:tblGrid>
                <a:gridCol w="3352800"/>
                <a:gridCol w="990600"/>
                <a:gridCol w="990600"/>
                <a:gridCol w="1828800"/>
                <a:gridCol w="1066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Variable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MED 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(N=602)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CABG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(N=610)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Hazard Ratio (95% CI)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 Value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明朝" charset="0"/>
                        <a:cs typeface="ＭＳ 明朝" charset="0"/>
                      </a:endParaRPr>
                    </a:p>
                  </a:txBody>
                  <a:tcPr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Death from any cause, ITT—no.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244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218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0.86 (0.72, 1.04)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0.123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Baseline-covariate adjusted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明朝" charset="0"/>
                        <a:cs typeface="ＭＳ 明朝" charset="0"/>
                      </a:endParaRP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       Model 2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0.84 (0.70, 1.00)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0.056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       Model 3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0.82 (0.68, 0.99) 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0.039</a:t>
                      </a:r>
                    </a:p>
                  </a:txBody>
                  <a:tcPr marL="68580" marR="6858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Analyses with CABG as a 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time-dependent covariate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6512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Analysis 1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0.77 (0.64, 0.92)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0.005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6512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Analysis 2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0.74 (0.61, 0.89)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0.001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F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6512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Analysis 3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 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0.83 (0.69, 0.99)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明朝" charset="0"/>
                          <a:cs typeface="TimesNewRomanPS-BoldMT" charset="0"/>
                        </a:rPr>
                        <a:t>0.044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gorithm h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2600"/>
            <a:ext cx="5314950" cy="5888038"/>
          </a:xfrm>
          <a:prstGeom prst="rect">
            <a:avLst/>
          </a:prstGeom>
          <a:noFill/>
          <a:ln>
            <a:noFill/>
          </a:ln>
          <a:effectLst>
            <a:outerShdw blurRad="95250" dist="50800" dir="2700000" algn="tl" rotWithShape="0">
              <a:srgbClr val="000000">
                <a:alpha val="2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CABG Crossed to MED Mortality-slide-4yrs-m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18"/>
          <a:stretch>
            <a:fillRect/>
          </a:stretch>
        </p:blipFill>
        <p:spPr bwMode="auto">
          <a:xfrm>
            <a:off x="457200" y="379413"/>
            <a:ext cx="8369300" cy="572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ABG Crossed to MED Mortality-slide-4yrs-cab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36"/>
          <a:stretch>
            <a:fillRect/>
          </a:stretch>
        </p:blipFill>
        <p:spPr bwMode="auto">
          <a:xfrm>
            <a:off x="1890713" y="879475"/>
            <a:ext cx="6678612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91200" y="457200"/>
            <a:ext cx="2819400" cy="1842043"/>
          </a:xfrm>
          <a:prstGeom prst="rect">
            <a:avLst/>
          </a:prstGeom>
          <a:solidFill>
            <a:srgbClr val="000000">
              <a:alpha val="95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5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RRR = xx%</a:t>
            </a:r>
          </a:p>
          <a:p>
            <a:r>
              <a:rPr lang="en-US" dirty="0"/>
              <a:t>ARR = xx%</a:t>
            </a:r>
          </a:p>
          <a:p>
            <a:r>
              <a:rPr lang="en-US" dirty="0"/>
              <a:t>Non-Adjusted P = xxxx</a:t>
            </a:r>
          </a:p>
          <a:p>
            <a:r>
              <a:rPr lang="en-US" dirty="0"/>
              <a:t>Adjusted P = xxx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MED Crossed to CABG Mortality-slide-4yrs-m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22"/>
          <a:stretch>
            <a:fillRect/>
          </a:stretch>
        </p:blipFill>
        <p:spPr bwMode="auto">
          <a:xfrm>
            <a:off x="457200" y="369888"/>
            <a:ext cx="8318500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MED Crossed to CABG Mortality-slide-4yrs-cab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30"/>
          <a:stretch>
            <a:fillRect/>
          </a:stretch>
        </p:blipFill>
        <p:spPr bwMode="auto">
          <a:xfrm>
            <a:off x="1874838" y="911225"/>
            <a:ext cx="6708775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6400" y="457200"/>
            <a:ext cx="2819400" cy="1842043"/>
          </a:xfrm>
          <a:prstGeom prst="rect">
            <a:avLst/>
          </a:prstGeom>
          <a:solidFill>
            <a:srgbClr val="000000">
              <a:alpha val="95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 lIns="182880" tIns="64008" bIns="137160">
            <a:spAutoFit/>
          </a:bodyPr>
          <a:lstStyle>
            <a:defPPr>
              <a:defRPr lang="en-US"/>
            </a:defPPr>
            <a:lvl1pPr eaLnBrk="1" hangingPunct="1">
              <a:lnSpc>
                <a:spcPct val="150000"/>
              </a:lnSpc>
              <a:defRPr sz="1800" b="1">
                <a:solidFill>
                  <a:srgbClr val="FFFFFF"/>
                </a:solidFill>
                <a:latin typeface="Arial" charset="0"/>
                <a:cs typeface="ＭＳ Ｐゴシック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RRR = xx%</a:t>
            </a:r>
          </a:p>
          <a:p>
            <a:r>
              <a:rPr lang="en-US" dirty="0"/>
              <a:t>ARR = xx%</a:t>
            </a:r>
          </a:p>
          <a:p>
            <a:r>
              <a:rPr lang="en-US" dirty="0"/>
              <a:t>Non-Adjusted P = xxxx</a:t>
            </a:r>
          </a:p>
          <a:p>
            <a:r>
              <a:rPr lang="en-US" dirty="0"/>
              <a:t>Adjusted P = xxx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—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14056"/>
          </a:xfrm>
        </p:spPr>
        <p:txBody>
          <a:bodyPr/>
          <a:lstStyle/>
          <a:p>
            <a:r>
              <a:rPr lang="en-US" sz="2300" dirty="0" smtClean="0"/>
              <a:t>In the 1970s, RCTs of CABG vs. medical therapy for chronic stable angina excluded patients with LVD </a:t>
            </a:r>
            <a:br>
              <a:rPr lang="en-US" sz="2300" dirty="0" smtClean="0"/>
            </a:br>
            <a:r>
              <a:rPr lang="en-US" sz="2300" dirty="0" smtClean="0"/>
              <a:t>(LVEF &lt; 35%)</a:t>
            </a:r>
          </a:p>
          <a:p>
            <a:pPr lvl="1"/>
            <a:r>
              <a:rPr lang="en-US" sz="2300" dirty="0" smtClean="0"/>
              <a:t>Only 4.0% symptomatic with HF</a:t>
            </a:r>
          </a:p>
          <a:p>
            <a:r>
              <a:rPr lang="en-US" sz="2300" dirty="0" smtClean="0"/>
              <a:t>Major advances in surgical care and medical therapy (MED) for CAD, HF and LVD render previous limited data obsolete for clinical decision making</a:t>
            </a:r>
          </a:p>
          <a:p>
            <a:r>
              <a:rPr lang="en-US" sz="2300" dirty="0" smtClean="0"/>
              <a:t>Recent observational analyses suggest a role for CABG for HF which is increasingly utilized, yet substantial clinical uncertainty remains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457200" y="59436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69770"/>
          </a:xfrm>
        </p:spPr>
        <p:txBody>
          <a:bodyPr/>
          <a:lstStyle/>
          <a:p>
            <a:r>
              <a:rPr lang="en-US" dirty="0" smtClean="0"/>
              <a:t>Surgical Treatment for Ischemic Heart Failure Trial (STICH)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Surgical </a:t>
            </a:r>
            <a:r>
              <a:rPr lang="en-US" b="0" dirty="0"/>
              <a:t>Revascularization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315200" cy="26161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patients with </a:t>
            </a:r>
            <a:r>
              <a:rPr lang="en-US" dirty="0" smtClean="0"/>
              <a:t>HF, </a:t>
            </a:r>
            <a:r>
              <a:rPr lang="en-US" dirty="0"/>
              <a:t>LVD </a:t>
            </a:r>
            <a:r>
              <a:rPr lang="en-US" dirty="0" smtClean="0"/>
              <a:t>and </a:t>
            </a:r>
            <a:r>
              <a:rPr lang="en-US" dirty="0"/>
              <a:t>CAD amenable to </a:t>
            </a:r>
            <a:r>
              <a:rPr lang="en-US" dirty="0" smtClean="0"/>
              <a:t>surgical revascularization, CABG added to </a:t>
            </a:r>
            <a:r>
              <a:rPr lang="en-US" dirty="0"/>
              <a:t>intensive medical therapy (MED) will decrease all-cause mortality compared to MED alone.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25146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510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6671"/>
          </a:xfrm>
        </p:spPr>
        <p:txBody>
          <a:bodyPr/>
          <a:lstStyle/>
          <a:p>
            <a:pPr>
              <a:spcBef>
                <a:spcPts val="1152"/>
              </a:spcBef>
            </a:pPr>
            <a:r>
              <a:rPr lang="en-US" sz="2600" dirty="0"/>
              <a:t>Randomized controlled trial, non-blinded</a:t>
            </a:r>
          </a:p>
          <a:p>
            <a:pPr>
              <a:spcBef>
                <a:spcPts val="1152"/>
              </a:spcBef>
            </a:pPr>
            <a:r>
              <a:rPr lang="en-US" sz="2600" dirty="0"/>
              <a:t>99 clinical sites in 22 countries</a:t>
            </a:r>
          </a:p>
          <a:p>
            <a:pPr>
              <a:spcBef>
                <a:spcPts val="1152"/>
              </a:spcBef>
            </a:pPr>
            <a:r>
              <a:rPr lang="en-US" sz="2600" dirty="0"/>
              <a:t>Investigator-initiated and led</a:t>
            </a:r>
          </a:p>
          <a:p>
            <a:pPr>
              <a:spcBef>
                <a:spcPts val="1152"/>
              </a:spcBef>
            </a:pPr>
            <a:r>
              <a:rPr lang="en-US" sz="2600" dirty="0" smtClean="0"/>
              <a:t>National Heart, Lung and Blood Institute funded</a:t>
            </a:r>
          </a:p>
          <a:p>
            <a:pPr>
              <a:spcBef>
                <a:spcPts val="1152"/>
              </a:spcBef>
            </a:pPr>
            <a:r>
              <a:rPr lang="en-US" sz="2600" dirty="0" smtClean="0"/>
              <a:t>Duke Clinical Research Institute managed</a:t>
            </a:r>
            <a:endParaRPr lang="en-US" sz="2600" dirty="0"/>
          </a:p>
          <a:p>
            <a:pPr>
              <a:spcBef>
                <a:spcPts val="1152"/>
              </a:spcBef>
            </a:pPr>
            <a:r>
              <a:rPr lang="en-US" sz="2600" dirty="0"/>
              <a:t>Independent Data </a:t>
            </a:r>
            <a:r>
              <a:rPr lang="en-US" sz="2600" dirty="0" smtClean="0"/>
              <a:t>and Safety </a:t>
            </a:r>
            <a:r>
              <a:rPr lang="en-US" sz="2600" dirty="0"/>
              <a:t>Monitoring Committee</a:t>
            </a:r>
          </a:p>
          <a:p>
            <a:pPr>
              <a:spcBef>
                <a:spcPts val="1152"/>
              </a:spcBef>
            </a:pPr>
            <a:r>
              <a:rPr lang="en-US" sz="2600" dirty="0" smtClean="0"/>
              <a:t>Clinical </a:t>
            </a:r>
            <a:r>
              <a:rPr lang="en-US" sz="2600" dirty="0"/>
              <a:t>Events Adjudication </a:t>
            </a:r>
            <a:r>
              <a:rPr lang="en-US" sz="2600" dirty="0" smtClean="0"/>
              <a:t>Committee</a:t>
            </a:r>
          </a:p>
          <a:p>
            <a:pPr>
              <a:spcBef>
                <a:spcPts val="1152"/>
              </a:spcBef>
            </a:pPr>
            <a:r>
              <a:rPr lang="en-US" sz="2600" dirty="0" smtClean="0"/>
              <a:t>Blinded Core Laboratories</a:t>
            </a:r>
            <a:endParaRPr lang="en-US" sz="2600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60198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2863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FFD833"/>
                </a:solidFill>
              </a:rPr>
              <a:t>Primary Endpoint</a:t>
            </a:r>
          </a:p>
          <a:p>
            <a:pPr lvl="1"/>
            <a:r>
              <a:rPr lang="en-US" dirty="0"/>
              <a:t>All-cause mortality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D833"/>
                </a:solidFill>
              </a:rPr>
              <a:t>Major Secondary Endpoints</a:t>
            </a:r>
          </a:p>
          <a:p>
            <a:pPr lvl="1"/>
            <a:r>
              <a:rPr lang="en-US" dirty="0"/>
              <a:t>Cardiovascular mortality</a:t>
            </a:r>
          </a:p>
          <a:p>
            <a:pPr lvl="1"/>
            <a:r>
              <a:rPr lang="en-US" dirty="0"/>
              <a:t>Death (all-cause) + cardiovascular hospitalization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4724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Assumptions and 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3962400" cy="4683333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D833"/>
                </a:solidFill>
              </a:rPr>
              <a:t>Statistical Assumptions</a:t>
            </a:r>
          </a:p>
          <a:p>
            <a:pPr>
              <a:spcBef>
                <a:spcPts val="1416"/>
              </a:spcBef>
            </a:pPr>
            <a:r>
              <a:rPr lang="en-US" sz="2400" dirty="0" smtClean="0"/>
              <a:t>MED </a:t>
            </a:r>
            <a:r>
              <a:rPr lang="en-US" sz="2400" dirty="0"/>
              <a:t>mortality of 25</a:t>
            </a:r>
            <a:r>
              <a:rPr lang="en-US" sz="2400" dirty="0" smtClean="0"/>
              <a:t>% at 3 years</a:t>
            </a:r>
            <a:endParaRPr lang="en-US" sz="2400" dirty="0"/>
          </a:p>
          <a:p>
            <a:pPr>
              <a:spcBef>
                <a:spcPts val="1416"/>
              </a:spcBef>
            </a:pPr>
            <a:r>
              <a:rPr lang="en-US" sz="2400" dirty="0" smtClean="0"/>
              <a:t>CABG would reduce mortality by 25%</a:t>
            </a:r>
            <a:endParaRPr lang="en-US" sz="2400" dirty="0"/>
          </a:p>
          <a:p>
            <a:pPr>
              <a:spcBef>
                <a:spcPts val="1416"/>
              </a:spcBef>
            </a:pPr>
            <a:r>
              <a:rPr lang="en-US" sz="2400" dirty="0"/>
              <a:t>20% or fewer crossovers from MED to CABG </a:t>
            </a:r>
            <a:endParaRPr lang="en-US" sz="2400" dirty="0" smtClean="0"/>
          </a:p>
          <a:p>
            <a:pPr>
              <a:spcBef>
                <a:spcPts val="1416"/>
              </a:spcBef>
            </a:pPr>
            <a:r>
              <a:rPr lang="en-US" sz="2400" dirty="0" smtClean="0"/>
              <a:t>400 </a:t>
            </a:r>
            <a:r>
              <a:rPr lang="en-US" sz="2400" dirty="0"/>
              <a:t>or more </a:t>
            </a:r>
            <a:r>
              <a:rPr lang="en-US" sz="2400" dirty="0" smtClean="0"/>
              <a:t>deaths</a:t>
            </a:r>
          </a:p>
          <a:p>
            <a:pPr>
              <a:spcBef>
                <a:spcPts val="1416"/>
              </a:spcBef>
            </a:pPr>
            <a:r>
              <a:rPr lang="en-US" sz="2400" dirty="0" smtClean="0"/>
              <a:t>90</a:t>
            </a:r>
            <a:r>
              <a:rPr lang="en-US" sz="2400" dirty="0"/>
              <a:t>% </a:t>
            </a:r>
            <a:r>
              <a:rPr lang="en-US" sz="2400" dirty="0" smtClean="0"/>
              <a:t>power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295400"/>
            <a:ext cx="3200400" cy="3893374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D833"/>
                </a:solidFill>
              </a:rPr>
              <a:t>Planned Analyses</a:t>
            </a:r>
          </a:p>
          <a:p>
            <a:pPr>
              <a:spcBef>
                <a:spcPts val="1416"/>
              </a:spcBef>
            </a:pPr>
            <a:r>
              <a:rPr lang="en-US" sz="2400" dirty="0"/>
              <a:t>Intention to treat </a:t>
            </a:r>
            <a:r>
              <a:rPr lang="en-US" sz="2400" dirty="0" smtClean="0"/>
              <a:t>  (as randomized)</a:t>
            </a:r>
            <a:endParaRPr lang="en-US" sz="2400" dirty="0"/>
          </a:p>
          <a:p>
            <a:pPr>
              <a:spcBef>
                <a:spcPts val="1416"/>
              </a:spcBef>
            </a:pPr>
            <a:r>
              <a:rPr lang="en-US" sz="2400" dirty="0" smtClean="0"/>
              <a:t>Covariate-adjusted</a:t>
            </a:r>
          </a:p>
          <a:p>
            <a:pPr>
              <a:spcBef>
                <a:spcPts val="1416"/>
              </a:spcBef>
            </a:pPr>
            <a:r>
              <a:rPr lang="en-US" sz="2400" dirty="0" smtClean="0"/>
              <a:t>As treated</a:t>
            </a:r>
          </a:p>
          <a:p>
            <a:pPr lvl="1">
              <a:spcBef>
                <a:spcPts val="1416"/>
              </a:spcBef>
            </a:pPr>
            <a:r>
              <a:rPr lang="en-US" sz="2000" dirty="0" smtClean="0"/>
              <a:t>Time-dependent</a:t>
            </a:r>
            <a:endParaRPr lang="en-US" sz="2000" dirty="0"/>
          </a:p>
          <a:p>
            <a:pPr>
              <a:spcBef>
                <a:spcPts val="1416"/>
              </a:spcBef>
            </a:pPr>
            <a:r>
              <a:rPr lang="en-US" sz="2400" dirty="0" smtClean="0"/>
              <a:t>Per protocol</a:t>
            </a:r>
            <a:endParaRPr lang="en-US" sz="2400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57200" y="60198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Inclusion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1849737"/>
          </a:xfrm>
        </p:spPr>
        <p:txBody>
          <a:bodyPr/>
          <a:lstStyle/>
          <a:p>
            <a:r>
              <a:rPr lang="en-US" dirty="0"/>
              <a:t>LVEF ≤ 0.35 within 3 months of trial entry</a:t>
            </a:r>
          </a:p>
          <a:p>
            <a:r>
              <a:rPr lang="en-US" dirty="0"/>
              <a:t>CAD suitable for CABG</a:t>
            </a:r>
          </a:p>
          <a:p>
            <a:r>
              <a:rPr lang="en-US" dirty="0"/>
              <a:t>MED eligible</a:t>
            </a:r>
          </a:p>
          <a:p>
            <a:pPr lvl="1"/>
            <a:r>
              <a:rPr lang="en-US" dirty="0"/>
              <a:t>Absence of left main CAD as defined by an intraluminal stenosis of ≥ 50%</a:t>
            </a:r>
          </a:p>
          <a:p>
            <a:pPr lvl="1"/>
            <a:r>
              <a:rPr lang="en-US" dirty="0"/>
              <a:t>Absence of CCS III angina or greater </a:t>
            </a:r>
            <a:br>
              <a:rPr lang="en-US" dirty="0"/>
            </a:br>
            <a:r>
              <a:rPr lang="en-US" dirty="0"/>
              <a:t>(angina markedly limiting ordinary activity)</a:t>
            </a: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457200" y="12954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V="1">
            <a:off x="457200" y="5410200"/>
            <a:ext cx="82296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ich">
  <a:themeElements>
    <a:clrScheme name="Custom 21">
      <a:dk1>
        <a:srgbClr val="1E1878"/>
      </a:dk1>
      <a:lt1>
        <a:srgbClr val="CFE4D0"/>
      </a:lt1>
      <a:dk2>
        <a:srgbClr val="00279F"/>
      </a:dk2>
      <a:lt2>
        <a:srgbClr val="00DE46"/>
      </a:lt2>
      <a:accent1>
        <a:srgbClr val="888BF6"/>
      </a:accent1>
      <a:accent2>
        <a:srgbClr val="FFD833"/>
      </a:accent2>
      <a:accent3>
        <a:srgbClr val="FFFFFF"/>
      </a:accent3>
      <a:accent4>
        <a:srgbClr val="FFFF00"/>
      </a:accent4>
      <a:accent5>
        <a:srgbClr val="A2DBFB"/>
      </a:accent5>
      <a:accent6>
        <a:srgbClr val="00DE46"/>
      </a:accent6>
      <a:hlink>
        <a:srgbClr val="FF91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i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ic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i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1477</Words>
  <Application>Microsoft Office PowerPoint</Application>
  <PresentationFormat>On-screen Show (4:3)</PresentationFormat>
  <Paragraphs>376</Paragraphs>
  <Slides>37</Slides>
  <Notes>13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1_stich</vt:lpstr>
      <vt:lpstr>Coronary Artery Bypass Graft Surgery in Patients with Ischemic Heart Failure</vt:lpstr>
      <vt:lpstr>STICH Financial Disclosures</vt:lpstr>
      <vt:lpstr>Background — I</vt:lpstr>
      <vt:lpstr>Background — II</vt:lpstr>
      <vt:lpstr>Surgical Treatment for Ischemic Heart Failure Trial (STICH)  Surgical Revascularization Hypothesis</vt:lpstr>
      <vt:lpstr>Study Design</vt:lpstr>
      <vt:lpstr>Endpoints</vt:lpstr>
      <vt:lpstr>Statistical Assumptions and Analyses</vt:lpstr>
      <vt:lpstr>Important Inclusion Criteria</vt:lpstr>
      <vt:lpstr>Major Exclusion Criteria</vt:lpstr>
      <vt:lpstr>STICH Revascularization Hypothesis</vt:lpstr>
      <vt:lpstr>Selected Baseline Characteristics</vt:lpstr>
      <vt:lpstr>Selected Baseline Characteristics</vt:lpstr>
      <vt:lpstr>Medication Use</vt:lpstr>
      <vt:lpstr>CABG Conduct</vt:lpstr>
      <vt:lpstr>Patient Follow-up</vt:lpstr>
      <vt:lpstr>All-Cause Mortality  — As Randomized</vt:lpstr>
      <vt:lpstr>Cardiovascular Mortality — As Randomized</vt:lpstr>
      <vt:lpstr>Death or Cardiovascular  Hospitalization — As Randomized</vt:lpstr>
      <vt:lpstr>PowerPoint Presentation</vt:lpstr>
      <vt:lpstr>PowerPoint Presentation</vt:lpstr>
      <vt:lpstr>Time-varying Hazard Ratios  — As Randomized</vt:lpstr>
      <vt:lpstr>STICH Revascularization Hypothesis Treatment Received</vt:lpstr>
      <vt:lpstr>All-Cause Mortality  — As Treated </vt:lpstr>
      <vt:lpstr>All-Cause Mortality — Per Protocol</vt:lpstr>
      <vt:lpstr>Summary</vt:lpstr>
      <vt:lpstr>Conclusions </vt:lpstr>
      <vt:lpstr>Limitations</vt:lpstr>
      <vt:lpstr>Implications</vt:lpstr>
      <vt:lpstr>THANK YOU</vt:lpstr>
      <vt:lpstr>PowerPoint Presentation</vt:lpstr>
      <vt:lpstr>PowerPoint Presentation</vt:lpstr>
      <vt:lpstr>Subsequent Procedures</vt:lpstr>
      <vt:lpstr>Outcomes — ITT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Velazquez, M.D.</dc:creator>
  <cp:lastModifiedBy>velaz002</cp:lastModifiedBy>
  <cp:revision>169</cp:revision>
  <dcterms:created xsi:type="dcterms:W3CDTF">1601-01-01T00:00:00Z</dcterms:created>
  <dcterms:modified xsi:type="dcterms:W3CDTF">2011-03-29T14:09:38Z</dcterms:modified>
</cp:coreProperties>
</file>